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handoutMasterIdLst>
    <p:handoutMasterId r:id="rId26"/>
  </p:handoutMasterIdLst>
  <p:sldIdLst>
    <p:sldId id="265" r:id="rId2"/>
    <p:sldId id="378" r:id="rId3"/>
    <p:sldId id="381" r:id="rId4"/>
    <p:sldId id="311" r:id="rId5"/>
    <p:sldId id="386" r:id="rId6"/>
    <p:sldId id="387" r:id="rId7"/>
    <p:sldId id="388" r:id="rId8"/>
    <p:sldId id="379" r:id="rId9"/>
    <p:sldId id="380" r:id="rId10"/>
    <p:sldId id="313" r:id="rId11"/>
    <p:sldId id="384" r:id="rId12"/>
    <p:sldId id="282" r:id="rId13"/>
    <p:sldId id="360" r:id="rId14"/>
    <p:sldId id="383" r:id="rId15"/>
    <p:sldId id="389" r:id="rId16"/>
    <p:sldId id="390" r:id="rId17"/>
    <p:sldId id="391" r:id="rId18"/>
    <p:sldId id="392" r:id="rId19"/>
    <p:sldId id="393" r:id="rId20"/>
    <p:sldId id="394" r:id="rId21"/>
    <p:sldId id="396" r:id="rId22"/>
    <p:sldId id="397" r:id="rId23"/>
    <p:sldId id="395" r:id="rId24"/>
    <p:sldId id="382" r:id="rId25"/>
  </p:sldIdLst>
  <p:sldSz cx="9144000" cy="6858000" type="screen4x3"/>
  <p:notesSz cx="6797675" cy="992822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2" autoAdjust="0"/>
    <p:restoredTop sz="86475" autoAdjust="0"/>
  </p:normalViewPr>
  <p:slideViewPr>
    <p:cSldViewPr>
      <p:cViewPr varScale="1">
        <p:scale>
          <a:sx n="92" d="100"/>
          <a:sy n="92" d="100"/>
        </p:scale>
        <p:origin x="13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6EE037B-E1AD-4642-B5A2-88CF5785DB80}" type="datetimeFigureOut">
              <a:rPr lang="es-ES" smtClean="0"/>
              <a:t>23/01/2017</a:t>
            </a:fld>
            <a:endParaRPr lang="es-ES"/>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7071FEE-5399-455E-9C53-D1BC5EE45392}" type="slidenum">
              <a:rPr lang="es-ES" smtClean="0"/>
              <a:t>‹Nº›</a:t>
            </a:fld>
            <a:endParaRPr lang="es-ES"/>
          </a:p>
        </p:txBody>
      </p:sp>
    </p:spTree>
    <p:extLst>
      <p:ext uri="{BB962C8B-B14F-4D97-AF65-F5344CB8AC3E}">
        <p14:creationId xmlns:p14="http://schemas.microsoft.com/office/powerpoint/2010/main" val="14599847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23-01-2017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872078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23-01-2017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981891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23-01-2017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35395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23-01-2017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465303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FF6088-D937-4FC1-924E-5E3FE3646E2C}" type="datetimeFigureOut">
              <a:rPr lang="es-CL" smtClean="0"/>
              <a:t>23-01-2017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231141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3FF6088-D937-4FC1-924E-5E3FE3646E2C}" type="datetimeFigureOut">
              <a:rPr lang="es-CL" smtClean="0"/>
              <a:t>23-01-2017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822835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FF6088-D937-4FC1-924E-5E3FE3646E2C}" type="datetimeFigureOut">
              <a:rPr lang="es-CL" smtClean="0"/>
              <a:t>23-01-2017</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337929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3FF6088-D937-4FC1-924E-5E3FE3646E2C}" type="datetimeFigureOut">
              <a:rPr lang="es-CL" smtClean="0"/>
              <a:t>23-01-2017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9357096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F6088-D937-4FC1-924E-5E3FE3646E2C}" type="datetimeFigureOut">
              <a:rPr lang="es-CL" smtClean="0"/>
              <a:t>23-01-2017</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902213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FF6088-D937-4FC1-924E-5E3FE3646E2C}" type="datetimeFigureOut">
              <a:rPr lang="es-CL" smtClean="0"/>
              <a:t>23-01-2017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958856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FF6088-D937-4FC1-924E-5E3FE3646E2C}" type="datetimeFigureOut">
              <a:rPr lang="es-CL" smtClean="0"/>
              <a:t>23-01-2017</a:t>
            </a:fld>
            <a:endParaRPr lang="es-C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524087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F6088-D937-4FC1-924E-5E3FE3646E2C}" type="datetimeFigureOut">
              <a:rPr lang="es-CL" smtClean="0"/>
              <a:t>23-01-2017</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43B61-CBEC-424C-A716-3A97EC92D546}" type="slidenum">
              <a:rPr lang="es-CL" smtClean="0"/>
              <a:t>‹Nº›</a:t>
            </a:fld>
            <a:endParaRPr lang="es-CL"/>
          </a:p>
        </p:txBody>
      </p:sp>
    </p:spTree>
    <p:extLst>
      <p:ext uri="{BB962C8B-B14F-4D97-AF65-F5344CB8AC3E}">
        <p14:creationId xmlns:p14="http://schemas.microsoft.com/office/powerpoint/2010/main" val="1489880596"/>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oncursodeporte@goremagallanes.cl" TargetMode="External"/><Relationship Id="rId2" Type="http://schemas.openxmlformats.org/officeDocument/2006/relationships/hyperlink" Target="http://www.goremagallanes.cl/concursosfndr.php"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remagallanes.cl/"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2859" y="2420888"/>
            <a:ext cx="8136904" cy="3168352"/>
          </a:xfr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defTabSz="381000">
              <a:lnSpc>
                <a:spcPct val="150000"/>
              </a:lnSpc>
              <a:spcAft>
                <a:spcPts val="0"/>
              </a:spcAft>
            </a:pPr>
            <a:r>
              <a:rPr lang="es-ES_tradnl" sz="2800" b="1" dirty="0" smtClean="0">
                <a:latin typeface="+mn-lt"/>
                <a:ea typeface="Verdana" panose="020B0604030504040204" pitchFamily="34" charset="0"/>
                <a:cs typeface="Verdana" panose="020B0604030504040204" pitchFamily="34" charset="0"/>
              </a:rPr>
              <a:t>FONDO CARÁCTER DEPORTE</a:t>
            </a:r>
            <a:br>
              <a:rPr lang="es-ES_tradnl" sz="2800" b="1" dirty="0" smtClean="0">
                <a:latin typeface="+mn-lt"/>
                <a:ea typeface="Verdana" panose="020B0604030504040204" pitchFamily="34" charset="0"/>
                <a:cs typeface="Verdana" panose="020B0604030504040204" pitchFamily="34" charset="0"/>
              </a:rPr>
            </a:br>
            <a:r>
              <a:rPr lang="es-ES_tradnl" sz="2800" b="1" dirty="0" smtClean="0">
                <a:latin typeface="+mn-lt"/>
                <a:ea typeface="Verdana" panose="020B0604030504040204" pitchFamily="34" charset="0"/>
                <a:cs typeface="Verdana" panose="020B0604030504040204" pitchFamily="34" charset="0"/>
              </a:rPr>
              <a:t>6% FNDR 2017</a:t>
            </a:r>
            <a:br>
              <a:rPr lang="es-ES_tradnl" sz="2800" b="1" dirty="0" smtClean="0">
                <a:latin typeface="+mn-lt"/>
                <a:ea typeface="Verdana" panose="020B0604030504040204" pitchFamily="34" charset="0"/>
                <a:cs typeface="Verdana" panose="020B0604030504040204" pitchFamily="34" charset="0"/>
              </a:rPr>
            </a:br>
            <a:r>
              <a:rPr lang="es-ES" sz="2800" b="1" dirty="0" smtClean="0">
                <a:latin typeface="+mn-lt"/>
                <a:ea typeface="Verdana" panose="020B0604030504040204" pitchFamily="34" charset="0"/>
                <a:cs typeface="Verdana" panose="020B0604030504040204" pitchFamily="34" charset="0"/>
              </a:rPr>
              <a:t>División de Desarrollo Regional </a:t>
            </a:r>
            <a:endParaRPr lang="es-CL" sz="2800" b="1" dirty="0">
              <a:latin typeface="+mn-lt"/>
              <a:ea typeface="Verdana" panose="020B0604030504040204" pitchFamily="34" charset="0"/>
              <a:cs typeface="Verdana" panose="020B060403050404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85800"/>
            <a:ext cx="1072513" cy="1287016"/>
          </a:xfrm>
          <a:prstGeom prst="rect">
            <a:avLst/>
          </a:prstGeom>
        </p:spPr>
      </p:pic>
      <p:sp>
        <p:nvSpPr>
          <p:cNvPr id="5" name="4 Rectángulo redondeado"/>
          <p:cNvSpPr/>
          <p:nvPr/>
        </p:nvSpPr>
        <p:spPr>
          <a:xfrm>
            <a:off x="1619672" y="692696"/>
            <a:ext cx="5688633" cy="792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ea typeface="Verdana" panose="020B0604030504040204" pitchFamily="34" charset="0"/>
                <a:cs typeface="Verdana" panose="020B0604030504040204" pitchFamily="34" charset="0"/>
              </a:rPr>
              <a:t>Gobierno Regional de Magallanes y Antártica Chilena</a:t>
            </a:r>
            <a:endParaRPr lang="es-CL" b="1" dirty="0">
              <a:solidFill>
                <a:schemeClr val="tx1"/>
              </a:solidFill>
              <a:ea typeface="Verdana" panose="020B0604030504040204" pitchFamily="34" charset="0"/>
              <a:cs typeface="Verdana" panose="020B0604030504040204" pitchFamily="34" charset="0"/>
            </a:endParaRPr>
          </a:p>
        </p:txBody>
      </p:sp>
      <p:pic>
        <p:nvPicPr>
          <p:cNvPr id="2050" name="Picture 2" descr="Resultado de imagen para logo de gobierno de chile 20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9696" y="394717"/>
            <a:ext cx="1090067" cy="109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59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65124" y="476672"/>
            <a:ext cx="8208910" cy="860648"/>
          </a:xfrm>
        </p:spPr>
        <p:txBody>
          <a:bodyPr>
            <a:noAutofit/>
          </a:bodyPr>
          <a:lstStyle/>
          <a:p>
            <a:pPr algn="r" defTabSz="914400"/>
            <a:r>
              <a:rPr lang="es-ES_tradnl" sz="3200" u="sng" dirty="0">
                <a:latin typeface="+mn-lt"/>
              </a:rPr>
              <a:t>Algunas </a:t>
            </a:r>
            <a:r>
              <a:rPr lang="es-ES_tradnl" sz="3200" u="sng" dirty="0" smtClean="0">
                <a:latin typeface="+mn-lt"/>
              </a:rPr>
              <a:t>Restricciones</a:t>
            </a:r>
            <a:br>
              <a:rPr lang="es-ES_tradnl" sz="3200" u="sng" dirty="0" smtClean="0">
                <a:latin typeface="+mn-lt"/>
              </a:rPr>
            </a:br>
            <a:r>
              <a:rPr lang="es-ES_tradnl" sz="3200" u="sng" dirty="0" smtClean="0">
                <a:latin typeface="+mn-lt"/>
              </a:rPr>
              <a:t> </a:t>
            </a:r>
            <a:r>
              <a:rPr lang="es-ES_tradnl" sz="3200" u="sng" dirty="0">
                <a:latin typeface="+mn-lt"/>
              </a:rPr>
              <a:t>de </a:t>
            </a:r>
            <a:r>
              <a:rPr lang="es-ES_tradnl" sz="3200" u="sng" dirty="0" smtClean="0">
                <a:latin typeface="+mn-lt"/>
              </a:rPr>
              <a:t>Financiamiento</a:t>
            </a:r>
            <a:endParaRPr lang="es-ES" sz="3200" u="sng" dirty="0">
              <a:latin typeface="+mn-lt"/>
            </a:endParaRPr>
          </a:p>
        </p:txBody>
      </p:sp>
      <p:sp>
        <p:nvSpPr>
          <p:cNvPr id="3" name="Marcador de contenido 2"/>
          <p:cNvSpPr>
            <a:spLocks noGrp="1"/>
          </p:cNvSpPr>
          <p:nvPr>
            <p:ph idx="1"/>
          </p:nvPr>
        </p:nvSpPr>
        <p:spPr>
          <a:xfrm>
            <a:off x="249280" y="1447056"/>
            <a:ext cx="4322720" cy="4968552"/>
          </a:xfrm>
          <a:solidFill>
            <a:schemeClr val="bg2"/>
          </a:solidFill>
          <a:effectLst>
            <a:innerShdw blurRad="63500" dist="50800" dir="2700000">
              <a:prstClr val="black">
                <a:alpha val="50000"/>
              </a:prstClr>
            </a:innerShdw>
          </a:effectLst>
        </p:spPr>
        <p:txBody>
          <a:bodyPr>
            <a:noAutofit/>
          </a:bodyPr>
          <a:lstStyle/>
          <a:p>
            <a:pPr marL="0" lvl="0" indent="0" algn="just">
              <a:buNone/>
            </a:pPr>
            <a:r>
              <a:rPr lang="es-CL" sz="1600" b="1" dirty="0" smtClean="0">
                <a:ea typeface="Verdana" panose="020B0604030504040204" pitchFamily="34" charset="0"/>
                <a:cs typeface="Verdana" panose="020B0604030504040204" pitchFamily="34" charset="0"/>
              </a:rPr>
              <a:t>  </a:t>
            </a:r>
          </a:p>
          <a:p>
            <a:pPr lvl="0" algn="just"/>
            <a:r>
              <a:rPr lang="es-ES" sz="1400" dirty="0"/>
              <a:t>Gastos asociados a la construcción, habilitación, reparación, mantenimiento y conservación de cualquier tipo de infraestructura fija.</a:t>
            </a:r>
            <a:endParaRPr lang="es-CL" sz="1400" dirty="0"/>
          </a:p>
          <a:p>
            <a:pPr lvl="0" algn="just"/>
            <a:r>
              <a:rPr lang="es-ES" sz="1400" dirty="0"/>
              <a:t>Acciones publicitarias, de propaganda y/o gastos de difusión asociadas a las labores propias de la entidad ejecutora y no relacionadas directa y exclusivamente a las actividades financiadas (ej.: Página web de la institución, revistas institucionales, etc.)</a:t>
            </a:r>
            <a:endParaRPr lang="es-CL" sz="1400" dirty="0"/>
          </a:p>
          <a:p>
            <a:pPr lvl="0" algn="just"/>
            <a:r>
              <a:rPr lang="es-ES" sz="1400" dirty="0">
                <a:solidFill>
                  <a:srgbClr val="FF0000"/>
                </a:solidFill>
              </a:rPr>
              <a:t>Adquisición de equipamiento que no esté directa y exclusivamente relacionada con las actividades financiadas o que sea prescindible para la realización de la misma bajo los objetivos propuestos, tales como notebooks, computadores, impresoras, televisores, memorias, atriles, trípodes para cámaras fotográficas, cámaras de video, equipos de amplificación e iluminación, telones, proyectores, que si bien son complementarios al desarrollo de la actividad, su prescindencia no impide la realización de la actividad.</a:t>
            </a:r>
            <a:endParaRPr lang="es-CL" sz="1400" dirty="0">
              <a:solidFill>
                <a:srgbClr val="FF0000"/>
              </a:solidFill>
            </a:endParaRPr>
          </a:p>
          <a:p>
            <a:pPr lvl="0" algn="just"/>
            <a:endParaRPr lang="es-ES" sz="1400" dirty="0" smtClean="0">
              <a:solidFill>
                <a:srgbClr val="FF0000"/>
              </a:solidFill>
            </a:endParaRPr>
          </a:p>
          <a:p>
            <a:pPr lvl="0" algn="just"/>
            <a:endParaRPr lang="es-CL" sz="4800" b="1" dirty="0" smtClean="0">
              <a:solidFill>
                <a:schemeClr val="accent1">
                  <a:lumMod val="60000"/>
                  <a:lumOff val="40000"/>
                </a:schemeClr>
              </a:solidFill>
              <a:ea typeface="Verdana" panose="020B0604030504040204" pitchFamily="34" charset="0"/>
              <a:cs typeface="Verdana" panose="020B0604030504040204" pitchFamily="34" charset="0"/>
            </a:endParaRPr>
          </a:p>
          <a:p>
            <a:pPr marL="0" lvl="0" indent="0" algn="just">
              <a:buNone/>
            </a:pPr>
            <a:endParaRPr lang="es-CL" sz="2800" b="1" dirty="0" smtClean="0">
              <a:ea typeface="Verdana" panose="020B0604030504040204" pitchFamily="34" charset="0"/>
              <a:cs typeface="Verdana" panose="020B0604030504040204" pitchFamily="34" charset="0"/>
            </a:endParaRPr>
          </a:p>
          <a:p>
            <a:pPr marL="342900" lvl="0" indent="-342900" algn="just">
              <a:lnSpc>
                <a:spcPct val="100000"/>
              </a:lnSpc>
              <a:spcBef>
                <a:spcPts val="0"/>
              </a:spcBef>
              <a:spcAft>
                <a:spcPts val="0"/>
              </a:spcAft>
              <a:buClrTx/>
              <a:buSzTx/>
              <a:buFont typeface="+mj-lt"/>
              <a:buAutoNum type="alphaLcParenR"/>
            </a:pPr>
            <a:endParaRPr lang="es-CL" sz="1800" dirty="0" smtClean="0">
              <a:solidFill>
                <a:prstClr val="black"/>
              </a:solidFill>
              <a:ea typeface="Calibri" panose="020F0502020204030204" pitchFamily="34" charset="0"/>
              <a:cs typeface="Times New Roman" panose="02020603050405020304" pitchFamily="18" charset="0"/>
            </a:endParaRPr>
          </a:p>
          <a:p>
            <a:pPr marL="0" indent="0" algn="just">
              <a:lnSpc>
                <a:spcPct val="150000"/>
              </a:lnSpc>
              <a:buNone/>
            </a:pPr>
            <a:endParaRPr lang="es-CL" sz="1600" b="1" dirty="0" smtClean="0">
              <a:ea typeface="Verdana" panose="020B0604030504040204" pitchFamily="34" charset="0"/>
              <a:cs typeface="Verdana" panose="020B0604030504040204" pitchFamily="34" charset="0"/>
            </a:endParaRPr>
          </a:p>
          <a:p>
            <a:pPr marL="358775" indent="0" algn="just">
              <a:buFont typeface="Arial" panose="020B0604020202020204" pitchFamily="34" charset="0"/>
              <a:buNone/>
            </a:pPr>
            <a:endParaRPr lang="es-ES" sz="1600" dirty="0"/>
          </a:p>
          <a:p>
            <a:pPr marL="0" lvl="0" indent="0" algn="just">
              <a:buNone/>
            </a:pPr>
            <a:endParaRPr lang="es-CL" sz="1600" dirty="0"/>
          </a:p>
          <a:p>
            <a:pPr marL="0" lvl="0" indent="0" algn="just">
              <a:buNone/>
            </a:pPr>
            <a:endParaRPr lang="es-CL" sz="1600" dirty="0"/>
          </a:p>
          <a:p>
            <a:pPr algn="just"/>
            <a:endParaRPr lang="es-CL" sz="1600" dirty="0"/>
          </a:p>
        </p:txBody>
      </p:sp>
      <p:pic>
        <p:nvPicPr>
          <p:cNvPr id="5" name="Imagen 4"/>
          <p:cNvPicPr>
            <a:picLocks noChangeAspect="1"/>
          </p:cNvPicPr>
          <p:nvPr/>
        </p:nvPicPr>
        <p:blipFill rotWithShape="1">
          <a:blip r:embed="rId2"/>
          <a:srcRect l="13844" t="8371" r="11883" b="14756"/>
          <a:stretch/>
        </p:blipFill>
        <p:spPr>
          <a:xfrm>
            <a:off x="251520" y="92345"/>
            <a:ext cx="1224136" cy="1354711"/>
          </a:xfrm>
          <a:prstGeom prst="rect">
            <a:avLst/>
          </a:prstGeom>
        </p:spPr>
      </p:pic>
      <p:sp>
        <p:nvSpPr>
          <p:cNvPr id="8" name="Marcador de contenido 2"/>
          <p:cNvSpPr txBox="1">
            <a:spLocks/>
          </p:cNvSpPr>
          <p:nvPr/>
        </p:nvSpPr>
        <p:spPr>
          <a:xfrm>
            <a:off x="4716016" y="1447056"/>
            <a:ext cx="4293712" cy="4968552"/>
          </a:xfrm>
          <a:prstGeom prst="rect">
            <a:avLst/>
          </a:prstGeom>
          <a:solidFill>
            <a:schemeClr val="bg2"/>
          </a:solidFill>
          <a:effectLst>
            <a:innerShdw blurRad="63500" dist="50800" dir="2700000">
              <a:prstClr val="black">
                <a:alpha val="50000"/>
              </a:prstClr>
            </a:inn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ES" sz="1400" dirty="0" smtClean="0"/>
              <a:t>Gastos considerados propios de la organización tales como: Combustibles, lubricantes, neumáticos; gastos de operación tales como consumos básicos, arriendo de inmuebles o similar, gas, electricidad, agua, telefonía fija o móvil, Internet, televisión por cable, etc., trámites notariales y/o bancarios, adquisición de propiedades y bienes inmuebles, vehículos; productos de consumo con fines comerciales, imprevistos, aseo, seguridad o vigilancia, etc., es decir, aquello que es de consumo habitual de la organización.</a:t>
            </a:r>
            <a:endParaRPr lang="es-CL" sz="1400" dirty="0" smtClean="0"/>
          </a:p>
          <a:p>
            <a:pPr algn="just"/>
            <a:r>
              <a:rPr lang="es-ES" sz="1400" dirty="0" smtClean="0"/>
              <a:t>Recursos para participar en pasantías, seminarios, inscripciones, encuentros o similares, tanto en el país como en el extranjero, por no ser considerada una actividad de carácter deportiva.</a:t>
            </a:r>
            <a:endParaRPr lang="es-CL" sz="1400" dirty="0" smtClean="0"/>
          </a:p>
          <a:p>
            <a:pPr algn="just"/>
            <a:r>
              <a:rPr lang="es-ES" sz="1400" dirty="0" smtClean="0">
                <a:solidFill>
                  <a:srgbClr val="FF0000"/>
                </a:solidFill>
              </a:rPr>
              <a:t>Recursos destinados a preparación para participar en una actividad (ej. preparación para participar de un campeonato de basquetbol, fútbol, etc. por considerarse gastos permanentes de la institución deportiva).</a:t>
            </a:r>
            <a:endParaRPr lang="es-CL" sz="1400" dirty="0" smtClean="0">
              <a:solidFill>
                <a:srgbClr val="FF0000"/>
              </a:solidFill>
            </a:endParaRPr>
          </a:p>
          <a:p>
            <a:pPr algn="just"/>
            <a:endParaRPr lang="es-ES" sz="1400" dirty="0" smtClean="0"/>
          </a:p>
          <a:p>
            <a:pPr algn="just"/>
            <a:endParaRPr lang="es-CL" sz="4800" b="1" dirty="0" smtClean="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panose="020B0604020202020204" pitchFamily="34" charset="0"/>
              <a:buNone/>
            </a:pPr>
            <a:endParaRPr lang="es-CL" sz="2800" b="1"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00000"/>
              </a:lnSpc>
              <a:spcBef>
                <a:spcPts val="0"/>
              </a:spcBef>
              <a:buFont typeface="+mj-lt"/>
              <a:buAutoNum type="alphaLcParenR"/>
            </a:pPr>
            <a:endParaRPr lang="es-CL" sz="1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Font typeface="Arial" panose="020B0604020202020204" pitchFamily="34" charset="0"/>
              <a:buNone/>
            </a:pPr>
            <a:endParaRPr lang="es-CL" sz="1600" b="1" dirty="0" smtClean="0">
              <a:latin typeface="Verdana" panose="020B0604030504040204" pitchFamily="34" charset="0"/>
              <a:ea typeface="Verdana" panose="020B0604030504040204" pitchFamily="34" charset="0"/>
              <a:cs typeface="Verdana" panose="020B0604030504040204" pitchFamily="34" charset="0"/>
            </a:endParaRPr>
          </a:p>
          <a:p>
            <a:pPr marL="358775" indent="0" algn="just">
              <a:buFont typeface="Arial" panose="020B0604020202020204" pitchFamily="34" charset="0"/>
              <a:buNone/>
            </a:pPr>
            <a:endParaRPr lang="es-ES" sz="1600" dirty="0" smtClean="0"/>
          </a:p>
          <a:p>
            <a:pPr marL="0" indent="0" algn="just">
              <a:buFont typeface="Arial" panose="020B0604020202020204" pitchFamily="34" charset="0"/>
              <a:buNone/>
            </a:pPr>
            <a:endParaRPr lang="es-CL" sz="1600" dirty="0" smtClean="0">
              <a:latin typeface="Calibri" panose="020F0502020204030204" pitchFamily="34" charset="0"/>
            </a:endParaRPr>
          </a:p>
          <a:p>
            <a:pPr marL="0" indent="0" algn="just">
              <a:buFont typeface="Arial" panose="020B0604020202020204" pitchFamily="34" charset="0"/>
              <a:buNone/>
            </a:pPr>
            <a:endParaRPr lang="es-CL" sz="1600" dirty="0" smtClean="0">
              <a:latin typeface="Calibri" panose="020F0502020204030204" pitchFamily="34" charset="0"/>
            </a:endParaRPr>
          </a:p>
          <a:p>
            <a:pPr algn="just"/>
            <a:endParaRPr lang="es-CL" sz="1600" dirty="0"/>
          </a:p>
        </p:txBody>
      </p:sp>
    </p:spTree>
    <p:extLst>
      <p:ext uri="{BB962C8B-B14F-4D97-AF65-F5344CB8AC3E}">
        <p14:creationId xmlns:p14="http://schemas.microsoft.com/office/powerpoint/2010/main" val="1630185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a:spLocks noGrp="1"/>
          </p:cNvSpPr>
          <p:nvPr>
            <p:ph type="title"/>
          </p:nvPr>
        </p:nvSpPr>
        <p:spPr>
          <a:xfrm>
            <a:off x="465124" y="476672"/>
            <a:ext cx="8208910" cy="860648"/>
          </a:xfrm>
        </p:spPr>
        <p:txBody>
          <a:bodyPr>
            <a:noAutofit/>
          </a:bodyPr>
          <a:lstStyle/>
          <a:p>
            <a:pPr algn="r" defTabSz="914400"/>
            <a:r>
              <a:rPr lang="es-ES_tradnl" sz="3200" u="sng" dirty="0">
                <a:latin typeface="+mn-lt"/>
              </a:rPr>
              <a:t>Algunas Restricciones </a:t>
            </a:r>
            <a:r>
              <a:rPr lang="es-ES_tradnl" sz="3200" u="sng" dirty="0" smtClean="0">
                <a:latin typeface="+mn-lt"/>
              </a:rPr>
              <a:t/>
            </a:r>
            <a:br>
              <a:rPr lang="es-ES_tradnl" sz="3200" u="sng" dirty="0" smtClean="0">
                <a:latin typeface="+mn-lt"/>
              </a:rPr>
            </a:br>
            <a:r>
              <a:rPr lang="es-ES_tradnl" sz="3200" u="sng" dirty="0" smtClean="0">
                <a:latin typeface="+mn-lt"/>
              </a:rPr>
              <a:t>de Financiamiento</a:t>
            </a:r>
            <a:endParaRPr lang="es-ES" sz="3200" u="sng" dirty="0">
              <a:latin typeface="+mn-lt"/>
            </a:endParaRPr>
          </a:p>
        </p:txBody>
      </p:sp>
      <p:pic>
        <p:nvPicPr>
          <p:cNvPr id="5" name="Imagen 4"/>
          <p:cNvPicPr>
            <a:picLocks noChangeAspect="1"/>
          </p:cNvPicPr>
          <p:nvPr/>
        </p:nvPicPr>
        <p:blipFill rotWithShape="1">
          <a:blip r:embed="rId2"/>
          <a:srcRect l="13844" t="8371" r="11883" b="14756"/>
          <a:stretch/>
        </p:blipFill>
        <p:spPr>
          <a:xfrm>
            <a:off x="251520" y="92345"/>
            <a:ext cx="1224136" cy="1354711"/>
          </a:xfrm>
          <a:prstGeom prst="rect">
            <a:avLst/>
          </a:prstGeom>
        </p:spPr>
      </p:pic>
      <p:sp>
        <p:nvSpPr>
          <p:cNvPr id="6" name="Marcador de contenido 2"/>
          <p:cNvSpPr txBox="1">
            <a:spLocks/>
          </p:cNvSpPr>
          <p:nvPr/>
        </p:nvSpPr>
        <p:spPr>
          <a:xfrm>
            <a:off x="482156" y="1721647"/>
            <a:ext cx="4161852" cy="4968552"/>
          </a:xfrm>
          <a:prstGeom prst="rect">
            <a:avLst/>
          </a:prstGeom>
          <a:solidFill>
            <a:schemeClr val="bg2"/>
          </a:solidFill>
          <a:effectLst>
            <a:innerShdw blurRad="63500" dist="50800" dir="2700000">
              <a:prstClr val="black">
                <a:alpha val="50000"/>
              </a:prstClr>
            </a:inn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ES" sz="1400" dirty="0" smtClean="0"/>
              <a:t>Recursos en los siguientes ítems por ser considerados como gasto oneroso, es decir, como gasto que no es necesario o es excesivo tales como: Comidas, cócteles, </a:t>
            </a:r>
            <a:r>
              <a:rPr lang="es-ES" sz="1400" dirty="0" err="1" smtClean="0">
                <a:solidFill>
                  <a:srgbClr val="FF0000"/>
                </a:solidFill>
              </a:rPr>
              <a:t>coffee-brake</a:t>
            </a:r>
            <a:r>
              <a:rPr lang="es-ES" sz="1400" dirty="0" smtClean="0">
                <a:solidFill>
                  <a:srgbClr val="FF0000"/>
                </a:solidFill>
              </a:rPr>
              <a:t>, </a:t>
            </a:r>
            <a:r>
              <a:rPr lang="es-ES" sz="1400" dirty="0" smtClean="0"/>
              <a:t>bebidas alcohólicas u otros, gastos de suvenir, regalos o similares.</a:t>
            </a:r>
            <a:endParaRPr lang="es-CL" sz="1400" dirty="0" smtClean="0"/>
          </a:p>
          <a:p>
            <a:pPr algn="just"/>
            <a:r>
              <a:rPr lang="es-ES" sz="1400" dirty="0" smtClean="0"/>
              <a:t>Aportes o donaciones a empresas públicas o privadas.</a:t>
            </a:r>
            <a:endParaRPr lang="es-CL" sz="1400" dirty="0" smtClean="0"/>
          </a:p>
          <a:p>
            <a:pPr algn="just"/>
            <a:r>
              <a:rPr lang="es-ES" sz="1400" dirty="0" smtClean="0"/>
              <a:t>Gastos de instalación de equipos.</a:t>
            </a:r>
            <a:endParaRPr lang="es-CL" sz="1400" dirty="0" smtClean="0"/>
          </a:p>
          <a:p>
            <a:pPr algn="just"/>
            <a:r>
              <a:rPr lang="es-ES" sz="1400" dirty="0" smtClean="0"/>
              <a:t>Gastos en tarjetas de presentación.</a:t>
            </a:r>
            <a:endParaRPr lang="es-CL" sz="1400" dirty="0" smtClean="0"/>
          </a:p>
          <a:p>
            <a:pPr algn="just"/>
            <a:r>
              <a:rPr lang="es-ES" sz="1400" dirty="0" smtClean="0"/>
              <a:t>Gastos no justificados. </a:t>
            </a:r>
            <a:endParaRPr lang="es-CL" sz="1400" dirty="0" smtClean="0"/>
          </a:p>
          <a:p>
            <a:pPr algn="just"/>
            <a:r>
              <a:rPr lang="es-ES" sz="1400" dirty="0" smtClean="0"/>
              <a:t>Recursos para premios en equipamiento </a:t>
            </a:r>
            <a:r>
              <a:rPr lang="es-ES" sz="1400" dirty="0" err="1" smtClean="0"/>
              <a:t>inventariable</a:t>
            </a:r>
            <a:r>
              <a:rPr lang="es-ES" sz="1400" dirty="0" smtClean="0"/>
              <a:t>.</a:t>
            </a:r>
            <a:endParaRPr lang="es-CL" sz="1400" dirty="0" smtClean="0"/>
          </a:p>
          <a:p>
            <a:pPr algn="just"/>
            <a:r>
              <a:rPr lang="es-ES" sz="1400" dirty="0" smtClean="0">
                <a:solidFill>
                  <a:srgbClr val="FF0000"/>
                </a:solidFill>
              </a:rPr>
              <a:t>Recursos para la adquisición de equipamiento que esté relacionado con una profesión u oficio, por ejemplo Fotógrafo – Cámara fotográfica, entendiendo que el profesional contratado debe proveer su propio equipamiento.</a:t>
            </a:r>
            <a:endParaRPr lang="es-CL" sz="1400" dirty="0" smtClean="0">
              <a:solidFill>
                <a:srgbClr val="FF0000"/>
              </a:solidFill>
            </a:endParaRPr>
          </a:p>
          <a:p>
            <a:pPr algn="just"/>
            <a:endParaRPr lang="es-ES" sz="1400" dirty="0" smtClean="0"/>
          </a:p>
          <a:p>
            <a:pPr algn="just"/>
            <a:endParaRPr lang="es-CL" sz="4800" b="1" dirty="0" smtClean="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panose="020B0604020202020204" pitchFamily="34" charset="0"/>
              <a:buNone/>
            </a:pPr>
            <a:endParaRPr lang="es-CL" sz="2800" b="1"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00000"/>
              </a:lnSpc>
              <a:spcBef>
                <a:spcPts val="0"/>
              </a:spcBef>
              <a:buFont typeface="+mj-lt"/>
              <a:buAutoNum type="alphaLcParenR"/>
            </a:pPr>
            <a:endParaRPr lang="es-CL" sz="1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Font typeface="Arial" panose="020B0604020202020204" pitchFamily="34" charset="0"/>
              <a:buNone/>
            </a:pPr>
            <a:endParaRPr lang="es-CL" sz="1600" b="1" dirty="0" smtClean="0">
              <a:latin typeface="Verdana" panose="020B0604030504040204" pitchFamily="34" charset="0"/>
              <a:ea typeface="Verdana" panose="020B0604030504040204" pitchFamily="34" charset="0"/>
              <a:cs typeface="Verdana" panose="020B0604030504040204" pitchFamily="34" charset="0"/>
            </a:endParaRPr>
          </a:p>
          <a:p>
            <a:pPr marL="358775" indent="0" algn="just">
              <a:buFont typeface="Arial" panose="020B0604020202020204" pitchFamily="34" charset="0"/>
              <a:buNone/>
            </a:pPr>
            <a:endParaRPr lang="es-ES" sz="1600" dirty="0" smtClean="0"/>
          </a:p>
          <a:p>
            <a:pPr marL="0" indent="0" algn="just">
              <a:buFont typeface="Arial" panose="020B0604020202020204" pitchFamily="34" charset="0"/>
              <a:buNone/>
            </a:pPr>
            <a:endParaRPr lang="es-CL" sz="1600" dirty="0" smtClean="0">
              <a:latin typeface="Calibri" panose="020F0502020204030204" pitchFamily="34" charset="0"/>
            </a:endParaRPr>
          </a:p>
          <a:p>
            <a:pPr marL="0" indent="0" algn="just">
              <a:buFont typeface="Arial" panose="020B0604020202020204" pitchFamily="34" charset="0"/>
              <a:buNone/>
            </a:pPr>
            <a:endParaRPr lang="es-CL" sz="1600" dirty="0" smtClean="0">
              <a:latin typeface="Calibri" panose="020F0502020204030204" pitchFamily="34" charset="0"/>
            </a:endParaRPr>
          </a:p>
          <a:p>
            <a:pPr algn="just"/>
            <a:endParaRPr lang="es-CL" sz="1600" dirty="0"/>
          </a:p>
        </p:txBody>
      </p:sp>
      <p:sp>
        <p:nvSpPr>
          <p:cNvPr id="7" name="Marcador de contenido 2"/>
          <p:cNvSpPr txBox="1">
            <a:spLocks/>
          </p:cNvSpPr>
          <p:nvPr/>
        </p:nvSpPr>
        <p:spPr>
          <a:xfrm>
            <a:off x="4784860" y="1700808"/>
            <a:ext cx="4107620" cy="4968552"/>
          </a:xfrm>
          <a:prstGeom prst="rect">
            <a:avLst/>
          </a:prstGeom>
          <a:solidFill>
            <a:schemeClr val="bg2"/>
          </a:solidFill>
          <a:effectLst>
            <a:innerShdw blurRad="63500" dist="50800" dir="2700000">
              <a:prstClr val="black">
                <a:alpha val="50000"/>
              </a:prstClr>
            </a:innerShdw>
          </a:effectLst>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ES" sz="1400" dirty="0" smtClean="0"/>
              <a:t>Recursos para la compra de implementos igual o similar características, que hayan sido requeridos a través del FNDR 6% con a lo menos 3 años de anterioridad a partir de la fecha de postulación. El no cumplimiento de esta medida dejará su iniciativa inadmisible.</a:t>
            </a:r>
            <a:endParaRPr lang="es-CL" sz="1400" dirty="0" smtClean="0"/>
          </a:p>
          <a:p>
            <a:pPr algn="just"/>
            <a:r>
              <a:rPr lang="es-ES" sz="1400" dirty="0" smtClean="0"/>
              <a:t>Recursos en gastos de inversión para implementos de igual o similar característica que hayan sido requeridos en más de una iniciativa del mismo Fondo o de otros por la misma institución.</a:t>
            </a:r>
            <a:endParaRPr lang="es-CL" sz="1400" dirty="0" smtClean="0"/>
          </a:p>
          <a:p>
            <a:pPr algn="just"/>
            <a:endParaRPr lang="es-ES" sz="1400" dirty="0" smtClean="0"/>
          </a:p>
          <a:p>
            <a:pPr algn="just"/>
            <a:endParaRPr lang="es-CL" sz="4800" b="1" dirty="0" smtClean="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panose="020B0604020202020204" pitchFamily="34" charset="0"/>
              <a:buNone/>
            </a:pPr>
            <a:endParaRPr lang="es-CL" sz="2800" b="1"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00000"/>
              </a:lnSpc>
              <a:spcBef>
                <a:spcPts val="0"/>
              </a:spcBef>
              <a:buFont typeface="+mj-lt"/>
              <a:buAutoNum type="alphaLcParenR"/>
            </a:pPr>
            <a:endParaRPr lang="es-CL" sz="1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Font typeface="Arial" panose="020B0604020202020204" pitchFamily="34" charset="0"/>
              <a:buNone/>
            </a:pPr>
            <a:endParaRPr lang="es-CL" sz="1600" b="1" dirty="0" smtClean="0">
              <a:latin typeface="Verdana" panose="020B0604030504040204" pitchFamily="34" charset="0"/>
              <a:ea typeface="Verdana" panose="020B0604030504040204" pitchFamily="34" charset="0"/>
              <a:cs typeface="Verdana" panose="020B0604030504040204" pitchFamily="34" charset="0"/>
            </a:endParaRPr>
          </a:p>
          <a:p>
            <a:pPr marL="358775" indent="0" algn="just">
              <a:buFont typeface="Arial" panose="020B0604020202020204" pitchFamily="34" charset="0"/>
              <a:buNone/>
            </a:pPr>
            <a:endParaRPr lang="es-ES" sz="1600" dirty="0" smtClean="0"/>
          </a:p>
          <a:p>
            <a:pPr marL="0" indent="0" algn="just">
              <a:buFont typeface="Arial" panose="020B0604020202020204" pitchFamily="34" charset="0"/>
              <a:buNone/>
            </a:pPr>
            <a:endParaRPr lang="es-CL" sz="1600" dirty="0" smtClean="0">
              <a:latin typeface="Calibri" panose="020F0502020204030204" pitchFamily="34" charset="0"/>
            </a:endParaRPr>
          </a:p>
          <a:p>
            <a:pPr marL="0" indent="0" algn="just">
              <a:buFont typeface="Arial" panose="020B0604020202020204" pitchFamily="34" charset="0"/>
              <a:buNone/>
            </a:pPr>
            <a:endParaRPr lang="es-CL" sz="1600" dirty="0" smtClean="0">
              <a:latin typeface="Calibri" panose="020F0502020204030204" pitchFamily="34" charset="0"/>
            </a:endParaRPr>
          </a:p>
          <a:p>
            <a:pPr algn="just"/>
            <a:endParaRPr lang="es-CL" sz="1600" dirty="0"/>
          </a:p>
        </p:txBody>
      </p:sp>
    </p:spTree>
    <p:extLst>
      <p:ext uri="{BB962C8B-B14F-4D97-AF65-F5344CB8AC3E}">
        <p14:creationId xmlns:p14="http://schemas.microsoft.com/office/powerpoint/2010/main" val="2059437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404664"/>
            <a:ext cx="7850832" cy="5472608"/>
          </a:xfrm>
          <a:solidFill>
            <a:schemeClr val="bg2"/>
          </a:solidFill>
          <a:effectLst>
            <a:innerShdw blurRad="63500" dist="50800" dir="2700000">
              <a:prstClr val="black">
                <a:alpha val="50000"/>
              </a:prstClr>
            </a:innerShdw>
          </a:effectLst>
        </p:spPr>
        <p:txBody>
          <a:bodyPr>
            <a:normAutofit fontScale="62500" lnSpcReduction="20000"/>
          </a:bodyPr>
          <a:lstStyle/>
          <a:p>
            <a:pPr marL="0" lvl="0" indent="0" algn="r">
              <a:buNone/>
            </a:pPr>
            <a:endParaRPr lang="es-CL" sz="3500" u="sng" dirty="0" smtClean="0">
              <a:ea typeface="+mj-ea"/>
              <a:cs typeface="+mj-cs"/>
            </a:endParaRPr>
          </a:p>
          <a:p>
            <a:pPr marL="0" lvl="0" indent="0" algn="r">
              <a:buNone/>
            </a:pPr>
            <a:endParaRPr lang="es-CL" sz="3500" u="sng" dirty="0">
              <a:ea typeface="+mj-ea"/>
              <a:cs typeface="+mj-cs"/>
            </a:endParaRPr>
          </a:p>
          <a:p>
            <a:pPr marL="0" lvl="0" indent="0" algn="r">
              <a:buNone/>
            </a:pPr>
            <a:r>
              <a:rPr lang="es-CL" sz="5100" u="sng" dirty="0" smtClean="0">
                <a:ea typeface="+mj-ea"/>
                <a:cs typeface="+mj-cs"/>
              </a:rPr>
              <a:t>Modalidades de Postulación</a:t>
            </a:r>
          </a:p>
          <a:p>
            <a:pPr marL="0" lvl="0" indent="0" algn="r">
              <a:buNone/>
            </a:pPr>
            <a:endParaRPr lang="es-ES_tradnl" dirty="0" smtClean="0"/>
          </a:p>
          <a:p>
            <a:pPr marL="0" lvl="0" indent="0" algn="r">
              <a:buNone/>
            </a:pPr>
            <a:endParaRPr lang="es-ES_tradnl" dirty="0"/>
          </a:p>
          <a:p>
            <a:pPr marL="0" lvl="0" indent="0" algn="r">
              <a:buNone/>
            </a:pPr>
            <a:endParaRPr lang="es-ES_tradnl" dirty="0" smtClean="0"/>
          </a:p>
          <a:p>
            <a:pPr algn="just"/>
            <a:r>
              <a:rPr lang="es-CL" sz="2600" dirty="0" smtClean="0"/>
              <a:t>La postulación se realizará a través de la plataforma dispuesta en la página Web del servicio: </a:t>
            </a:r>
            <a:r>
              <a:rPr lang="es-CL" sz="2600" dirty="0" smtClean="0">
                <a:hlinkClick r:id="rId2"/>
              </a:rPr>
              <a:t>www.goremagallanes.cl/concursosfndr.php</a:t>
            </a:r>
            <a:r>
              <a:rPr lang="es-CL" sz="2600" dirty="0" smtClean="0"/>
              <a:t> </a:t>
            </a:r>
          </a:p>
          <a:p>
            <a:pPr algn="just"/>
            <a:endParaRPr lang="es-CL" sz="2600" dirty="0" smtClean="0"/>
          </a:p>
          <a:p>
            <a:pPr algn="just"/>
            <a:r>
              <a:rPr lang="es-CL" sz="2600" dirty="0" smtClean="0"/>
              <a:t>Las consultas </a:t>
            </a:r>
            <a:r>
              <a:rPr lang="es-CL" sz="2600" dirty="0"/>
              <a:t>deben ser enviadas </a:t>
            </a:r>
            <a:r>
              <a:rPr lang="es-CL" sz="2600" dirty="0" smtClean="0"/>
              <a:t>a los siguientes correos electrónicos: </a:t>
            </a:r>
            <a:endParaRPr lang="es-CL" sz="2600" dirty="0"/>
          </a:p>
          <a:p>
            <a:pPr marL="0" indent="0" algn="ctr">
              <a:buNone/>
            </a:pPr>
            <a:r>
              <a:rPr lang="es-CL" sz="2600" dirty="0" smtClean="0">
                <a:hlinkClick r:id="rId3"/>
              </a:rPr>
              <a:t>concursodeporte@goremagallanes.cl</a:t>
            </a:r>
            <a:endParaRPr lang="es-CL" sz="2600" dirty="0" smtClean="0"/>
          </a:p>
          <a:p>
            <a:pPr algn="just"/>
            <a:endParaRPr lang="es-CL" sz="2600" dirty="0" smtClean="0"/>
          </a:p>
          <a:p>
            <a:pPr algn="just"/>
            <a:r>
              <a:rPr lang="es-ES_tradnl" sz="2600" dirty="0" smtClean="0"/>
              <a:t>Las Apelaciones sólo se podrán realizar a través del Sistema de Postulación en Línea, quienes tendrán 48 horas hábiles a partir de la notificación en su correo electrónico.</a:t>
            </a:r>
          </a:p>
          <a:p>
            <a:pPr algn="just"/>
            <a:endParaRPr lang="es-ES_tradnl" sz="2600" dirty="0"/>
          </a:p>
          <a:p>
            <a:pPr algn="just"/>
            <a:r>
              <a:rPr lang="es-ES_tradnl" sz="2600" dirty="0" smtClean="0"/>
              <a:t>Las apelaciones </a:t>
            </a:r>
            <a:r>
              <a:rPr lang="es-ES_tradnl" sz="2600" b="1" u="sng" dirty="0" smtClean="0"/>
              <a:t>Acogidas y NO Acogidas</a:t>
            </a:r>
            <a:r>
              <a:rPr lang="es-ES_tradnl" sz="2600" dirty="0" smtClean="0"/>
              <a:t>, serán publicadas en la página web del servicio.</a:t>
            </a:r>
            <a:endParaRPr lang="es-ES_tradnl" sz="2600" dirty="0"/>
          </a:p>
          <a:p>
            <a:pPr marL="0" indent="0">
              <a:buNone/>
            </a:pPr>
            <a:endParaRPr lang="es-ES_tradnl" dirty="0"/>
          </a:p>
          <a:p>
            <a:pPr marL="0" indent="0">
              <a:buNone/>
            </a:pPr>
            <a:endParaRPr lang="es-ES" sz="2000" b="1" dirty="0"/>
          </a:p>
          <a:p>
            <a:pPr marL="0" indent="0">
              <a:buNone/>
            </a:pPr>
            <a:endParaRPr lang="es-ES" sz="2000" dirty="0" smtClean="0">
              <a:ea typeface="Verdana" panose="020B0604030504040204" pitchFamily="34" charset="0"/>
              <a:cs typeface="Verdana" panose="020B0604030504040204" pitchFamily="34" charset="0"/>
            </a:endParaRPr>
          </a:p>
          <a:p>
            <a:endParaRPr lang="es-ES_tradnl" dirty="0" smtClean="0"/>
          </a:p>
          <a:p>
            <a:endParaRPr lang="es-ES" dirty="0"/>
          </a:p>
        </p:txBody>
      </p:sp>
      <p:pic>
        <p:nvPicPr>
          <p:cNvPr id="2" name="Imagen 1"/>
          <p:cNvPicPr>
            <a:picLocks noChangeAspect="1"/>
          </p:cNvPicPr>
          <p:nvPr/>
        </p:nvPicPr>
        <p:blipFill>
          <a:blip r:embed="rId4"/>
          <a:stretch>
            <a:fillRect/>
          </a:stretch>
        </p:blipFill>
        <p:spPr>
          <a:xfrm>
            <a:off x="1437975" y="460912"/>
            <a:ext cx="1549849" cy="1959976"/>
          </a:xfrm>
          <a:prstGeom prst="rect">
            <a:avLst/>
          </a:prstGeom>
        </p:spPr>
      </p:pic>
    </p:spTree>
    <p:extLst>
      <p:ext uri="{BB962C8B-B14F-4D97-AF65-F5344CB8AC3E}">
        <p14:creationId xmlns:p14="http://schemas.microsoft.com/office/powerpoint/2010/main" val="2127387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226914275"/>
              </p:ext>
            </p:extLst>
          </p:nvPr>
        </p:nvGraphicFramePr>
        <p:xfrm>
          <a:off x="467544" y="1435962"/>
          <a:ext cx="8208912" cy="4918118"/>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2448272"/>
                <a:gridCol w="4320480"/>
                <a:gridCol w="1440160"/>
              </a:tblGrid>
              <a:tr h="692322">
                <a:tc>
                  <a:txBody>
                    <a:bodyPr/>
                    <a:lstStyle/>
                    <a:p>
                      <a:pPr algn="ctr"/>
                      <a:endParaRPr lang="es-ES_tradnl" sz="1400" dirty="0" smtClean="0"/>
                    </a:p>
                    <a:p>
                      <a:pPr algn="ctr"/>
                      <a:r>
                        <a:rPr lang="es-ES_tradnl" sz="1400" dirty="0" smtClean="0"/>
                        <a:t>CRITERIOS </a:t>
                      </a:r>
                      <a:endParaRPr lang="es-ES" sz="1400" dirty="0"/>
                    </a:p>
                  </a:txBody>
                  <a:tcPr>
                    <a:solidFill>
                      <a:schemeClr val="accent1"/>
                    </a:solidFill>
                  </a:tcPr>
                </a:tc>
                <a:tc>
                  <a:txBody>
                    <a:bodyPr/>
                    <a:lstStyle/>
                    <a:p>
                      <a:pPr algn="ctr"/>
                      <a:endParaRPr lang="es-ES_tradnl" sz="1400" dirty="0" smtClean="0"/>
                    </a:p>
                    <a:p>
                      <a:pPr algn="ctr"/>
                      <a:r>
                        <a:rPr lang="es-ES_tradnl" sz="1400" dirty="0" smtClean="0"/>
                        <a:t>DEFINICIÓN</a:t>
                      </a:r>
                      <a:endParaRPr lang="es-ES" sz="1400" dirty="0"/>
                    </a:p>
                  </a:txBody>
                  <a:tcPr>
                    <a:solidFill>
                      <a:schemeClr val="accent1"/>
                    </a:solidFill>
                  </a:tcPr>
                </a:tc>
                <a:tc>
                  <a:txBody>
                    <a:bodyPr/>
                    <a:lstStyle/>
                    <a:p>
                      <a:pPr algn="ctr"/>
                      <a:endParaRPr lang="es-ES_tradnl" sz="1400" dirty="0" smtClean="0"/>
                    </a:p>
                    <a:p>
                      <a:pPr algn="ctr"/>
                      <a:r>
                        <a:rPr lang="es-ES_tradnl" sz="1400" dirty="0" smtClean="0"/>
                        <a:t>PONDERACIÓN </a:t>
                      </a:r>
                      <a:endParaRPr lang="es-ES" sz="1400" dirty="0"/>
                    </a:p>
                  </a:txBody>
                  <a:tcPr>
                    <a:solidFill>
                      <a:schemeClr val="accent1"/>
                    </a:solidFill>
                  </a:tcPr>
                </a:tc>
              </a:tr>
              <a:tr h="432507">
                <a:tc>
                  <a:txBody>
                    <a:bodyPr/>
                    <a:lstStyle/>
                    <a:p>
                      <a:pPr algn="l" fontAlgn="ctr"/>
                      <a:r>
                        <a:rPr lang="es-ES_tradnl" sz="1200" b="1" i="0" u="none" strike="noStrike" dirty="0" smtClean="0">
                          <a:solidFill>
                            <a:srgbClr val="000000"/>
                          </a:solidFill>
                          <a:effectLst/>
                          <a:latin typeface="Calibri" panose="020F0502020204030204" pitchFamily="34" charset="0"/>
                        </a:rPr>
                        <a:t>A. CONTRIBUCIÓN DE LA ACTIVIDAD</a:t>
                      </a:r>
                      <a:endParaRPr lang="es-ES" sz="12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just" fontAlgn="ctr"/>
                      <a:r>
                        <a:rPr lang="es-ES_tradnl" sz="1200" b="0" i="0" u="none" strike="noStrike" dirty="0" smtClean="0">
                          <a:solidFill>
                            <a:srgbClr val="000000"/>
                          </a:solidFill>
                          <a:effectLst/>
                          <a:latin typeface="Calibri" panose="020F0502020204030204" pitchFamily="34" charset="0"/>
                        </a:rPr>
                        <a:t>Este criterio evalúa</a:t>
                      </a:r>
                      <a:r>
                        <a:rPr lang="es-ES_tradnl" sz="1200" b="0" i="0" u="none" strike="noStrike" baseline="0" dirty="0" smtClean="0">
                          <a:solidFill>
                            <a:srgbClr val="000000"/>
                          </a:solidFill>
                          <a:effectLst/>
                          <a:latin typeface="Calibri" panose="020F0502020204030204" pitchFamily="34" charset="0"/>
                        </a:rPr>
                        <a:t> la capacidad que tiene la actividad para masificar una disciplina y representar a la región en eventos nacionales e internacionales.</a:t>
                      </a:r>
                      <a:endParaRPr lang="es-ES"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ES_tradnl" sz="1800" b="0" i="0" u="none" strike="noStrike" dirty="0" smtClean="0">
                          <a:solidFill>
                            <a:srgbClr val="000000"/>
                          </a:solidFill>
                          <a:effectLst/>
                          <a:latin typeface="Calibri" panose="020F0502020204030204" pitchFamily="34" charset="0"/>
                        </a:rPr>
                        <a:t>20%</a:t>
                      </a:r>
                      <a:endParaRPr lang="es-ES" sz="18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r h="432507">
                <a:tc>
                  <a:txBody>
                    <a:bodyPr/>
                    <a:lstStyle/>
                    <a:p>
                      <a:pPr algn="l" fontAlgn="ctr"/>
                      <a:r>
                        <a:rPr lang="es-ES_tradnl" sz="1200" b="1" i="0" u="none" strike="noStrike" dirty="0" smtClean="0">
                          <a:solidFill>
                            <a:srgbClr val="000000"/>
                          </a:solidFill>
                          <a:effectLst/>
                          <a:latin typeface="Calibri" panose="020F0502020204030204" pitchFamily="34" charset="0"/>
                        </a:rPr>
                        <a:t>B. INCLUSIÓN</a:t>
                      </a:r>
                      <a:r>
                        <a:rPr lang="es-ES_tradnl" sz="1200" b="1" i="0" u="none" strike="noStrike" baseline="0" dirty="0" smtClean="0">
                          <a:solidFill>
                            <a:srgbClr val="000000"/>
                          </a:solidFill>
                          <a:effectLst/>
                          <a:latin typeface="Calibri" panose="020F0502020204030204" pitchFamily="34" charset="0"/>
                        </a:rPr>
                        <a:t> SOCIAL</a:t>
                      </a:r>
                      <a:endParaRPr lang="es-ES" sz="12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just" fontAlgn="ctr"/>
                      <a:r>
                        <a:rPr lang="es-ES_tradnl" sz="1200" b="0" i="0" u="none" strike="noStrike" dirty="0" smtClean="0">
                          <a:solidFill>
                            <a:srgbClr val="000000"/>
                          </a:solidFill>
                          <a:effectLst/>
                          <a:latin typeface="Calibri" panose="020F0502020204030204" pitchFamily="34" charset="0"/>
                        </a:rPr>
                        <a:t>Este criterio evalúa la capacidad que tiene la iniciativa para integrar beneficiarios</a:t>
                      </a:r>
                      <a:r>
                        <a:rPr lang="es-ES_tradnl" sz="1200" b="0" i="0" u="none" strike="noStrike" baseline="0" dirty="0" smtClean="0">
                          <a:solidFill>
                            <a:srgbClr val="000000"/>
                          </a:solidFill>
                          <a:effectLst/>
                          <a:latin typeface="Calibri" panose="020F0502020204030204" pitchFamily="34" charset="0"/>
                        </a:rPr>
                        <a:t> directos vulnerables en actividades deportivas y recreativas.</a:t>
                      </a:r>
                      <a:endParaRPr lang="es-ES"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ES_tradnl" sz="1800" b="0" i="0" u="none" strike="noStrike" dirty="0" smtClean="0">
                          <a:solidFill>
                            <a:srgbClr val="000000"/>
                          </a:solidFill>
                          <a:effectLst/>
                          <a:latin typeface="Calibri" panose="020F0502020204030204" pitchFamily="34" charset="0"/>
                        </a:rPr>
                        <a:t>15%</a:t>
                      </a:r>
                      <a:endParaRPr lang="es-ES" sz="18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r h="432507">
                <a:tc>
                  <a:txBody>
                    <a:bodyPr/>
                    <a:lstStyle/>
                    <a:p>
                      <a:pPr algn="l" fontAlgn="ctr"/>
                      <a:r>
                        <a:rPr lang="es-ES_tradnl" sz="1200" b="1" i="0" u="none" strike="noStrike" dirty="0" smtClean="0">
                          <a:solidFill>
                            <a:srgbClr val="000000"/>
                          </a:solidFill>
                          <a:effectLst/>
                          <a:latin typeface="Calibri" panose="020F0502020204030204" pitchFamily="34" charset="0"/>
                        </a:rPr>
                        <a:t>C. ALCANCE DE LA INICIATIVA </a:t>
                      </a:r>
                      <a:endParaRPr lang="es-ES" sz="12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just" fontAlgn="ctr"/>
                      <a:r>
                        <a:rPr lang="es-ES_tradnl" sz="1200" b="0" i="0" u="none" strike="noStrike" dirty="0" smtClean="0">
                          <a:solidFill>
                            <a:srgbClr val="000000"/>
                          </a:solidFill>
                          <a:effectLst/>
                          <a:latin typeface="Calibri" panose="020F0502020204030204" pitchFamily="34" charset="0"/>
                        </a:rPr>
                        <a:t>Este criterio</a:t>
                      </a:r>
                      <a:r>
                        <a:rPr lang="es-ES_tradnl" sz="1200" b="0" i="0" u="none" strike="noStrike" baseline="0" dirty="0" smtClean="0">
                          <a:solidFill>
                            <a:srgbClr val="000000"/>
                          </a:solidFill>
                          <a:effectLst/>
                          <a:latin typeface="Calibri" panose="020F0502020204030204" pitchFamily="34" charset="0"/>
                        </a:rPr>
                        <a:t> evalúa el alcance que tiene el desarrollo de la iniciativa respecto de la oportunidad territorial.</a:t>
                      </a:r>
                      <a:endParaRPr lang="es-ES"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ES_tradnl" sz="1800" b="0" i="0" u="none" strike="noStrike" dirty="0" smtClean="0">
                          <a:solidFill>
                            <a:srgbClr val="000000"/>
                          </a:solidFill>
                          <a:effectLst/>
                          <a:latin typeface="Calibri" panose="020F0502020204030204" pitchFamily="34" charset="0"/>
                        </a:rPr>
                        <a:t>15%</a:t>
                      </a:r>
                      <a:endParaRPr lang="es-ES" sz="18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r h="471959">
                <a:tc>
                  <a:txBody>
                    <a:bodyPr/>
                    <a:lstStyle/>
                    <a:p>
                      <a:pPr algn="l" fontAlgn="ctr"/>
                      <a:r>
                        <a:rPr lang="es-ES_tradnl" sz="1200" b="1" i="0" u="none" strike="noStrike" dirty="0" smtClean="0">
                          <a:solidFill>
                            <a:srgbClr val="000000"/>
                          </a:solidFill>
                          <a:effectLst/>
                          <a:latin typeface="Calibri" panose="020F0502020204030204" pitchFamily="34" charset="0"/>
                        </a:rPr>
                        <a:t>D.</a:t>
                      </a:r>
                      <a:r>
                        <a:rPr lang="es-ES_tradnl" sz="1200" b="1" i="0" u="none" strike="noStrike" baseline="0" dirty="0" smtClean="0">
                          <a:solidFill>
                            <a:srgbClr val="000000"/>
                          </a:solidFill>
                          <a:effectLst/>
                          <a:latin typeface="Calibri" panose="020F0502020204030204" pitchFamily="34" charset="0"/>
                        </a:rPr>
                        <a:t> COSTO BENEFICIO</a:t>
                      </a:r>
                      <a:endParaRPr lang="es-ES" sz="12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just" fontAlgn="ctr"/>
                      <a:r>
                        <a:rPr lang="es-ES_tradnl" sz="1200" b="0" i="0" u="none" strike="noStrike" dirty="0" smtClean="0">
                          <a:solidFill>
                            <a:srgbClr val="000000"/>
                          </a:solidFill>
                          <a:effectLst/>
                          <a:latin typeface="Calibri" panose="020F0502020204030204" pitchFamily="34" charset="0"/>
                        </a:rPr>
                        <a:t>Este criterio evalúa</a:t>
                      </a:r>
                      <a:r>
                        <a:rPr lang="es-ES_tradnl" sz="1200" b="0" i="0" u="none" strike="noStrike" baseline="0" dirty="0" smtClean="0">
                          <a:solidFill>
                            <a:srgbClr val="000000"/>
                          </a:solidFill>
                          <a:effectLst/>
                          <a:latin typeface="Calibri" panose="020F0502020204030204" pitchFamily="34" charset="0"/>
                        </a:rPr>
                        <a:t> el costo por beneficiario directo de la iniciativa.</a:t>
                      </a:r>
                      <a:endParaRPr lang="es-ES"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ES_tradnl" sz="1800" b="0" i="0" u="none" strike="noStrike" dirty="0" smtClean="0">
                          <a:solidFill>
                            <a:srgbClr val="000000"/>
                          </a:solidFill>
                          <a:effectLst/>
                          <a:latin typeface="Calibri" panose="020F0502020204030204" pitchFamily="34" charset="0"/>
                        </a:rPr>
                        <a:t>20%</a:t>
                      </a:r>
                      <a:endParaRPr lang="es-ES" sz="18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r h="491022">
                <a:tc>
                  <a:txBody>
                    <a:bodyPr/>
                    <a:lstStyle/>
                    <a:p>
                      <a:pPr algn="l" fontAlgn="ctr"/>
                      <a:r>
                        <a:rPr lang="es-ES_tradnl" sz="1200" b="1" i="0" u="none" strike="noStrike" dirty="0" smtClean="0">
                          <a:solidFill>
                            <a:srgbClr val="000000"/>
                          </a:solidFill>
                          <a:effectLst/>
                          <a:latin typeface="Calibri" panose="020F0502020204030204" pitchFamily="34" charset="0"/>
                        </a:rPr>
                        <a:t>E. COHERENCIA</a:t>
                      </a:r>
                      <a:endParaRPr lang="es-ES" sz="12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just" fontAlgn="ctr"/>
                      <a:r>
                        <a:rPr lang="es-ES_tradnl" sz="1200" b="0" i="0" u="none" strike="noStrike" dirty="0" smtClean="0">
                          <a:solidFill>
                            <a:srgbClr val="000000"/>
                          </a:solidFill>
                          <a:effectLst/>
                          <a:latin typeface="Calibri" panose="020F0502020204030204" pitchFamily="34" charset="0"/>
                        </a:rPr>
                        <a:t>Este criterio evalúa la vinculación</a:t>
                      </a:r>
                      <a:r>
                        <a:rPr lang="es-ES_tradnl" sz="1200" b="0" i="0" u="none" strike="noStrike" baseline="0" dirty="0" smtClean="0">
                          <a:solidFill>
                            <a:srgbClr val="000000"/>
                          </a:solidFill>
                          <a:effectLst/>
                          <a:latin typeface="Calibri" panose="020F0502020204030204" pitchFamily="34" charset="0"/>
                        </a:rPr>
                        <a:t> de la iniciativa con los instrumentos de planificación tales como: Programa de Gobierno de la Presidenta Michelle Bachelet, Política Ministerial de Deporte.</a:t>
                      </a:r>
                      <a:endParaRPr lang="es-ES"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ES_tradnl" sz="1800" b="0" i="0" u="none" strike="noStrike" dirty="0" smtClean="0">
                          <a:solidFill>
                            <a:srgbClr val="000000"/>
                          </a:solidFill>
                          <a:effectLst/>
                          <a:latin typeface="Calibri" panose="020F0502020204030204" pitchFamily="34" charset="0"/>
                        </a:rPr>
                        <a:t>20%</a:t>
                      </a:r>
                      <a:endParaRPr lang="es-ES" sz="18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r h="544335">
                <a:tc>
                  <a:txBody>
                    <a:bodyPr/>
                    <a:lstStyle/>
                    <a:p>
                      <a:pPr algn="l" fontAlgn="ctr"/>
                      <a:r>
                        <a:rPr lang="es-ES_tradnl" sz="1200" b="1" i="0" u="none" strike="noStrike" dirty="0" smtClean="0">
                          <a:solidFill>
                            <a:srgbClr val="000000"/>
                          </a:solidFill>
                          <a:effectLst/>
                          <a:latin typeface="Calibri" panose="020F0502020204030204" pitchFamily="34" charset="0"/>
                        </a:rPr>
                        <a:t>F.</a:t>
                      </a:r>
                      <a:r>
                        <a:rPr lang="es-ES_tradnl" sz="1200" b="1" i="0" u="none" strike="noStrike" baseline="0" dirty="0" smtClean="0">
                          <a:solidFill>
                            <a:srgbClr val="000000"/>
                          </a:solidFill>
                          <a:effectLst/>
                          <a:latin typeface="Calibri" panose="020F0502020204030204" pitchFamily="34" charset="0"/>
                        </a:rPr>
                        <a:t> NOMBRE DE LA INICIATIVA</a:t>
                      </a:r>
                      <a:endParaRPr lang="es-ES" sz="12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just" fontAlgn="ctr"/>
                      <a:r>
                        <a:rPr lang="es-ES_tradnl" sz="1200" b="0" i="0" u="none" strike="noStrike" dirty="0" smtClean="0">
                          <a:solidFill>
                            <a:srgbClr val="000000"/>
                          </a:solidFill>
                          <a:effectLst/>
                          <a:latin typeface="Calibri" panose="020F0502020204030204" pitchFamily="34" charset="0"/>
                        </a:rPr>
                        <a:t>Este criterio evalúa si el nombre de la iniciativa entrega una idea</a:t>
                      </a:r>
                      <a:r>
                        <a:rPr lang="es-ES_tradnl" sz="1200" b="0" i="0" u="none" strike="noStrike" baseline="0" dirty="0" smtClean="0">
                          <a:solidFill>
                            <a:srgbClr val="000000"/>
                          </a:solidFill>
                          <a:effectLst/>
                          <a:latin typeface="Calibri" panose="020F0502020204030204" pitchFamily="34" charset="0"/>
                        </a:rPr>
                        <a:t> clara de lo que se quiere hacer. (¿Qué se va a hacer?, ¿Para quién se va a hacer?, ¿Dónde se va a hacer?)</a:t>
                      </a:r>
                      <a:endParaRPr lang="es-ES"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ES_tradnl" sz="1800" b="0" i="0" u="none" strike="noStrike" dirty="0" smtClean="0">
                          <a:solidFill>
                            <a:srgbClr val="000000"/>
                          </a:solidFill>
                          <a:effectLst/>
                          <a:latin typeface="Calibri" panose="020F0502020204030204" pitchFamily="34" charset="0"/>
                        </a:rPr>
                        <a:t>5%</a:t>
                      </a:r>
                      <a:endParaRPr lang="es-ES" sz="18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r h="544335">
                <a:tc>
                  <a:txBody>
                    <a:bodyPr/>
                    <a:lstStyle/>
                    <a:p>
                      <a:pPr algn="l" fontAlgn="ctr"/>
                      <a:r>
                        <a:rPr lang="es-ES_tradnl" sz="1200" b="1" i="0" u="none" strike="noStrike" dirty="0" smtClean="0">
                          <a:solidFill>
                            <a:srgbClr val="000000"/>
                          </a:solidFill>
                          <a:effectLst/>
                          <a:latin typeface="Calibri" panose="020F0502020204030204" pitchFamily="34" charset="0"/>
                        </a:rPr>
                        <a:t>G. CUMPLIMIENTO</a:t>
                      </a:r>
                      <a:r>
                        <a:rPr lang="es-ES_tradnl" sz="1200" b="1" i="0" u="none" strike="noStrike" baseline="0" dirty="0" smtClean="0">
                          <a:solidFill>
                            <a:srgbClr val="000000"/>
                          </a:solidFill>
                          <a:effectLst/>
                          <a:latin typeface="Calibri" panose="020F0502020204030204" pitchFamily="34" charset="0"/>
                        </a:rPr>
                        <a:t> DE LOS              REQUISITOS FORMALES</a:t>
                      </a:r>
                      <a:endParaRPr lang="es-ES" sz="12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just" fontAlgn="ctr"/>
                      <a:r>
                        <a:rPr lang="es-ES_tradnl" sz="1200" b="0" i="0" u="none" strike="noStrike" dirty="0" smtClean="0">
                          <a:solidFill>
                            <a:srgbClr val="000000"/>
                          </a:solidFill>
                          <a:effectLst/>
                          <a:latin typeface="Calibri" panose="020F0502020204030204" pitchFamily="34" charset="0"/>
                        </a:rPr>
                        <a:t>Evalúa</a:t>
                      </a:r>
                      <a:r>
                        <a:rPr lang="es-ES_tradnl" sz="1200" b="0" i="0" u="none" strike="noStrike" baseline="0" dirty="0" smtClean="0">
                          <a:solidFill>
                            <a:srgbClr val="000000"/>
                          </a:solidFill>
                          <a:effectLst/>
                          <a:latin typeface="Calibri" panose="020F0502020204030204" pitchFamily="34" charset="0"/>
                        </a:rPr>
                        <a:t> la claridad y exactitud de los antecedentes requeridos en la etapa de admisibilidad. </a:t>
                      </a:r>
                      <a:endParaRPr lang="es-ES"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ES_tradnl" sz="1800" b="0" i="0" u="none" strike="noStrike" dirty="0" smtClean="0">
                          <a:solidFill>
                            <a:srgbClr val="000000"/>
                          </a:solidFill>
                          <a:effectLst/>
                          <a:latin typeface="Calibri" panose="020F0502020204030204" pitchFamily="34" charset="0"/>
                        </a:rPr>
                        <a:t>5%</a:t>
                      </a:r>
                      <a:endParaRPr lang="es-ES" sz="18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r h="544335">
                <a:tc gridSpan="2">
                  <a:txBody>
                    <a:bodyPr/>
                    <a:lstStyle/>
                    <a:p>
                      <a:pPr algn="ctr" fontAlgn="ctr"/>
                      <a:r>
                        <a:rPr lang="es-ES_tradnl" sz="2000" b="1" i="0" u="none" strike="noStrike" dirty="0" smtClean="0">
                          <a:solidFill>
                            <a:srgbClr val="000000"/>
                          </a:solidFill>
                          <a:effectLst/>
                          <a:latin typeface="Calibri" panose="020F0502020204030204" pitchFamily="34" charset="0"/>
                        </a:rPr>
                        <a:t>                                                                                          TOTAL</a:t>
                      </a:r>
                      <a:r>
                        <a:rPr lang="es-ES_tradnl" sz="1800" b="1" i="0" u="none" strike="noStrike" dirty="0" smtClean="0">
                          <a:solidFill>
                            <a:srgbClr val="000000"/>
                          </a:solidFill>
                          <a:effectLst/>
                          <a:latin typeface="Calibri" panose="020F0502020204030204" pitchFamily="34" charset="0"/>
                        </a:rPr>
                        <a:t> </a:t>
                      </a:r>
                      <a:endParaRPr lang="es-ES" sz="18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hMerge="1">
                  <a:txBody>
                    <a:bodyPr/>
                    <a:lstStyle/>
                    <a:p>
                      <a:pPr algn="just" fontAlgn="ctr"/>
                      <a:endParaRPr lang="es-E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_tradnl" sz="2000" b="1" i="0" u="none" strike="noStrike" dirty="0" smtClean="0">
                          <a:solidFill>
                            <a:srgbClr val="000000"/>
                          </a:solidFill>
                          <a:effectLst/>
                          <a:latin typeface="Calibri" panose="020F0502020204030204" pitchFamily="34" charset="0"/>
                        </a:rPr>
                        <a:t>100%</a:t>
                      </a:r>
                      <a:endParaRPr lang="es-ES" sz="20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bl>
          </a:graphicData>
        </a:graphic>
      </p:graphicFrame>
      <p:sp>
        <p:nvSpPr>
          <p:cNvPr id="7" name="CuadroTexto 6"/>
          <p:cNvSpPr txBox="1"/>
          <p:nvPr/>
        </p:nvSpPr>
        <p:spPr>
          <a:xfrm>
            <a:off x="634380" y="433046"/>
            <a:ext cx="7128792" cy="535531"/>
          </a:xfrm>
          <a:prstGeom prst="rect">
            <a:avLst/>
          </a:prstGeom>
          <a:noFill/>
        </p:spPr>
        <p:txBody>
          <a:bodyPr wrap="square" rtlCol="0">
            <a:spAutoFit/>
          </a:bodyPr>
          <a:lstStyle/>
          <a:p>
            <a:pPr algn="r" defTabSz="685800">
              <a:lnSpc>
                <a:spcPct val="90000"/>
              </a:lnSpc>
              <a:spcBef>
                <a:spcPts val="750"/>
              </a:spcBef>
            </a:pPr>
            <a:r>
              <a:rPr lang="es-ES_tradnl" sz="3200" u="sng" dirty="0" smtClean="0">
                <a:ea typeface="+mj-ea"/>
                <a:cs typeface="+mj-cs"/>
              </a:rPr>
              <a:t>Criterios de Evaluación</a:t>
            </a:r>
            <a:endParaRPr lang="es-ES" sz="3200" u="sng" dirty="0">
              <a:ea typeface="+mj-ea"/>
              <a:cs typeface="+mj-cs"/>
            </a:endParaRPr>
          </a:p>
        </p:txBody>
      </p:sp>
      <p:pic>
        <p:nvPicPr>
          <p:cNvPr id="4" name="Imagen 3" descr="Resultado de imagen para importante"/>
          <p:cNvPicPr/>
          <p:nvPr/>
        </p:nvPicPr>
        <p:blipFill rotWithShape="1">
          <a:blip r:embed="rId2">
            <a:extLst>
              <a:ext uri="{28A0092B-C50C-407E-A947-70E740481C1C}">
                <a14:useLocalDpi xmlns:a14="http://schemas.microsoft.com/office/drawing/2010/main" val="0"/>
              </a:ext>
            </a:extLst>
          </a:blip>
          <a:srcRect l="20171" r="17388"/>
          <a:stretch/>
        </p:blipFill>
        <p:spPr bwMode="auto">
          <a:xfrm>
            <a:off x="7763172" y="13221"/>
            <a:ext cx="1331787" cy="14287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6991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48105" y="476672"/>
            <a:ext cx="7128792" cy="535531"/>
          </a:xfrm>
          <a:prstGeom prst="rect">
            <a:avLst/>
          </a:prstGeom>
          <a:noFill/>
        </p:spPr>
        <p:txBody>
          <a:bodyPr wrap="square" rtlCol="0">
            <a:spAutoFit/>
          </a:bodyPr>
          <a:lstStyle/>
          <a:p>
            <a:pPr algn="r" defTabSz="685800">
              <a:lnSpc>
                <a:spcPct val="90000"/>
              </a:lnSpc>
              <a:spcBef>
                <a:spcPts val="750"/>
              </a:spcBef>
            </a:pPr>
            <a:r>
              <a:rPr lang="es-ES_tradnl" sz="3200" u="sng" dirty="0" smtClean="0">
                <a:ea typeface="+mj-ea"/>
                <a:cs typeface="+mj-cs"/>
              </a:rPr>
              <a:t>Etapas y Plazos</a:t>
            </a:r>
            <a:endParaRPr lang="es-ES" sz="3200" u="sng" dirty="0">
              <a:ea typeface="+mj-ea"/>
              <a:cs typeface="+mj-cs"/>
            </a:endParaRPr>
          </a:p>
        </p:txBody>
      </p:sp>
      <p:pic>
        <p:nvPicPr>
          <p:cNvPr id="1026" name="Picture 2" descr="Resultado de imagen para imagen de plazos "/>
          <p:cNvPicPr>
            <a:picLocks noChangeAspect="1" noChangeArrowheads="1"/>
          </p:cNvPicPr>
          <p:nvPr/>
        </p:nvPicPr>
        <p:blipFill rotWithShape="1">
          <a:blip r:embed="rId2">
            <a:extLst>
              <a:ext uri="{28A0092B-C50C-407E-A947-70E740481C1C}">
                <a14:useLocalDpi xmlns:a14="http://schemas.microsoft.com/office/drawing/2010/main" val="0"/>
              </a:ext>
            </a:extLst>
          </a:blip>
          <a:srcRect l="6170" r="13112"/>
          <a:stretch/>
        </p:blipFill>
        <p:spPr bwMode="auto">
          <a:xfrm>
            <a:off x="7955534" y="-2767"/>
            <a:ext cx="1188466" cy="12495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ext uri="{D42A27DB-BD31-4B8C-83A1-F6EECF244321}">
                <p14:modId xmlns:p14="http://schemas.microsoft.com/office/powerpoint/2010/main" val="3363648377"/>
              </p:ext>
            </p:extLst>
          </p:nvPr>
        </p:nvGraphicFramePr>
        <p:xfrm>
          <a:off x="412865" y="1246759"/>
          <a:ext cx="8136902" cy="5243154"/>
        </p:xfrm>
        <a:graphic>
          <a:graphicData uri="http://schemas.openxmlformats.org/drawingml/2006/table">
            <a:tbl>
              <a:tblPr firstRow="1" firstCol="1" lastRow="1" lastCol="1" bandRow="1" bandCol="1">
                <a:effectLst>
                  <a:innerShdw blurRad="63500" dist="50800" dir="2700000">
                    <a:prstClr val="black">
                      <a:alpha val="50000"/>
                    </a:prstClr>
                  </a:innerShdw>
                </a:effectLst>
                <a:tableStyleId>{22838BEF-8BB2-4498-84A7-C5851F593DF1}</a:tableStyleId>
              </a:tblPr>
              <a:tblGrid>
                <a:gridCol w="1008112"/>
                <a:gridCol w="2808312"/>
                <a:gridCol w="4320478"/>
              </a:tblGrid>
              <a:tr h="31243">
                <a:tc>
                  <a:txBody>
                    <a:bodyPr/>
                    <a:lstStyle/>
                    <a:p>
                      <a:pPr algn="ctr">
                        <a:lnSpc>
                          <a:spcPct val="115000"/>
                        </a:lnSpc>
                        <a:spcAft>
                          <a:spcPts val="0"/>
                        </a:spcAft>
                      </a:pPr>
                      <a:r>
                        <a:rPr lang="es-ES" sz="1200" dirty="0">
                          <a:solidFill>
                            <a:schemeClr val="bg1"/>
                          </a:solidFill>
                          <a:effectLst/>
                        </a:rPr>
                        <a:t>ETAPAS</a:t>
                      </a:r>
                      <a:endParaRPr lang="es-ES" sz="1200" dirty="0">
                        <a:solidFill>
                          <a:schemeClr val="bg1"/>
                        </a:solidFill>
                        <a:effectLst/>
                        <a:latin typeface="Times New Roman" panose="02020603050405020304" pitchFamily="18" charset="0"/>
                        <a:ea typeface="Times New Roman" panose="02020603050405020304" pitchFamily="18" charset="0"/>
                      </a:endParaRPr>
                    </a:p>
                  </a:txBody>
                  <a:tcPr marL="24318" marR="24318"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S" sz="1200" dirty="0">
                          <a:solidFill>
                            <a:schemeClr val="bg1"/>
                          </a:solidFill>
                          <a:effectLst/>
                        </a:rPr>
                        <a:t>ACTIVIDAD</a:t>
                      </a:r>
                      <a:endParaRPr lang="es-ES" sz="1200" dirty="0">
                        <a:solidFill>
                          <a:schemeClr val="bg1"/>
                        </a:solidFill>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s-ES" sz="1200" dirty="0">
                          <a:solidFill>
                            <a:schemeClr val="bg1"/>
                          </a:solidFill>
                          <a:effectLst/>
                        </a:rPr>
                        <a:t>PLAZOS</a:t>
                      </a:r>
                      <a:endParaRPr lang="es-ES" sz="1200" dirty="0">
                        <a:solidFill>
                          <a:schemeClr val="bg1"/>
                        </a:solidFill>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solidFill>
                  </a:tcPr>
                </a:tc>
              </a:tr>
              <a:tr h="224871">
                <a:tc rowSpan="2">
                  <a:txBody>
                    <a:bodyPr/>
                    <a:lstStyle/>
                    <a:p>
                      <a:pPr algn="ctr">
                        <a:lnSpc>
                          <a:spcPct val="115000"/>
                        </a:lnSpc>
                        <a:spcAft>
                          <a:spcPts val="0"/>
                        </a:spcAft>
                      </a:pPr>
                      <a:r>
                        <a:rPr lang="es-ES" sz="1000" dirty="0">
                          <a:effectLst/>
                        </a:rPr>
                        <a:t>DIFUSIÓN</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Publicación en Prensa Escrita por tres días corridos.</a:t>
                      </a:r>
                    </a:p>
                    <a:p>
                      <a:pPr algn="just">
                        <a:lnSpc>
                          <a:spcPct val="115000"/>
                        </a:lnSpc>
                        <a:spcAft>
                          <a:spcPts val="0"/>
                        </a:spcAft>
                      </a:pPr>
                      <a:r>
                        <a:rPr lang="es-ES" sz="1000" dirty="0">
                          <a:effectLst/>
                        </a:rPr>
                        <a:t>Disponibilidad del Instructivo en la Web del Servicio </a:t>
                      </a:r>
                      <a:r>
                        <a:rPr lang="es-ES" sz="1000" u="sng" dirty="0">
                          <a:effectLst/>
                          <a:hlinkClick r:id="rId3"/>
                        </a:rPr>
                        <a:t>www.goremagallanes.cl</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A partir de la total tramitación de la presente resolución. </a:t>
                      </a:r>
                      <a:endParaRPr lang="es-ES" sz="1000" b="0" dirty="0">
                        <a:effectLst/>
                        <a:latin typeface="Times New Roman" panose="02020603050405020304" pitchFamily="18" charset="0"/>
                        <a:ea typeface="Times New Roman" panose="02020603050405020304" pitchFamily="18" charset="0"/>
                      </a:endParaRPr>
                    </a:p>
                  </a:txBody>
                  <a:tcPr marL="24318" marR="24318"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449741">
                <a:tc vMerge="1">
                  <a:txBody>
                    <a:bodyPr/>
                    <a:lstStyle/>
                    <a:p>
                      <a:endParaRPr lang="es-ES"/>
                    </a:p>
                  </a:txBody>
                  <a:tcPr/>
                </a:tc>
                <a:tc>
                  <a:txBody>
                    <a:bodyPr/>
                    <a:lstStyle/>
                    <a:p>
                      <a:pPr algn="just">
                        <a:lnSpc>
                          <a:spcPct val="115000"/>
                        </a:lnSpc>
                        <a:spcAft>
                          <a:spcPts val="0"/>
                        </a:spcAft>
                      </a:pPr>
                      <a:r>
                        <a:rPr lang="es-ES" sz="1000" dirty="0">
                          <a:effectLst/>
                        </a:rPr>
                        <a:t>Consultas electrónicas </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Hasta 2 días hábiles antes del cierre de las postulaciones, al correo electrónico:</a:t>
                      </a:r>
                    </a:p>
                    <a:p>
                      <a:pPr algn="just">
                        <a:lnSpc>
                          <a:spcPct val="115000"/>
                        </a:lnSpc>
                        <a:spcAft>
                          <a:spcPts val="0"/>
                        </a:spcAft>
                      </a:pPr>
                      <a:r>
                        <a:rPr lang="es-ES" sz="1000" dirty="0" smtClean="0">
                          <a:effectLst/>
                        </a:rPr>
                        <a:t>concursodeporte@goremagallanes.cl</a:t>
                      </a:r>
                      <a:endParaRPr lang="es-ES" sz="1000" b="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509363">
                <a:tc>
                  <a:txBody>
                    <a:bodyPr/>
                    <a:lstStyle/>
                    <a:p>
                      <a:pPr algn="ctr">
                        <a:lnSpc>
                          <a:spcPct val="115000"/>
                        </a:lnSpc>
                        <a:spcAft>
                          <a:spcPts val="0"/>
                        </a:spcAft>
                      </a:pPr>
                      <a:r>
                        <a:rPr lang="es-ES" sz="1000" dirty="0">
                          <a:effectLst/>
                        </a:rPr>
                        <a:t>POSTULACIÓN</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Presentación de iniciativas por parte de las Entidades Ejecutoras</a:t>
                      </a:r>
                      <a:r>
                        <a:rPr lang="es-ES" sz="1000" dirty="0" smtClean="0">
                          <a:effectLst/>
                        </a:rPr>
                        <a:t>. </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smtClean="0">
                          <a:effectLst/>
                        </a:rPr>
                        <a:t>10 </a:t>
                      </a:r>
                      <a:r>
                        <a:rPr lang="es-ES" sz="1000" dirty="0">
                          <a:effectLst/>
                        </a:rPr>
                        <a:t>días hábiles a contar de la publicación del Instructivo 2017 en la página web del Servicio de Gobierno </a:t>
                      </a:r>
                      <a:r>
                        <a:rPr lang="es-ES" sz="1000" dirty="0" smtClean="0">
                          <a:effectLst/>
                        </a:rPr>
                        <a:t>Regional.</a:t>
                      </a:r>
                      <a:endParaRPr lang="es-ES" sz="1000" b="0" dirty="0">
                        <a:effectLst/>
                      </a:endParaRPr>
                    </a:p>
                  </a:txBody>
                  <a:tcPr marL="24318" marR="2431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648072">
                <a:tc>
                  <a:txBody>
                    <a:bodyPr/>
                    <a:lstStyle/>
                    <a:p>
                      <a:pPr algn="ctr">
                        <a:lnSpc>
                          <a:spcPct val="115000"/>
                        </a:lnSpc>
                        <a:spcAft>
                          <a:spcPts val="0"/>
                        </a:spcAft>
                      </a:pPr>
                      <a:r>
                        <a:rPr lang="es-ES" sz="1000" dirty="0">
                          <a:effectLst/>
                        </a:rPr>
                        <a:t>APERTURA </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Proceso de Apertura de las Iniciativas. </a:t>
                      </a:r>
                    </a:p>
                    <a:p>
                      <a:pPr algn="just">
                        <a:lnSpc>
                          <a:spcPct val="115000"/>
                        </a:lnSpc>
                        <a:spcAft>
                          <a:spcPts val="0"/>
                        </a:spcAft>
                      </a:pPr>
                      <a:r>
                        <a:rPr lang="es-ES" sz="1000" dirty="0">
                          <a:effectLst/>
                        </a:rPr>
                        <a:t>(revisión de los antecedentes que son requisitos para la admisibilidad)</a:t>
                      </a:r>
                    </a:p>
                    <a:p>
                      <a:pPr algn="just">
                        <a:lnSpc>
                          <a:spcPct val="115000"/>
                        </a:lnSpc>
                        <a:spcAft>
                          <a:spcPts val="0"/>
                        </a:spcAft>
                      </a:pPr>
                      <a:r>
                        <a:rPr lang="es-ES" sz="1000" dirty="0">
                          <a:effectLst/>
                        </a:rPr>
                        <a:t> </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El proceso de admisibilidad se determinará dependiendo de la cantidad de iniciativas postuladas, contados desde el día posterior de la fecha de cierre de las postulaciones. </a:t>
                      </a:r>
                      <a:endParaRPr lang="es-ES" sz="1000" b="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524698">
                <a:tc>
                  <a:txBody>
                    <a:bodyPr/>
                    <a:lstStyle/>
                    <a:p>
                      <a:pPr algn="ctr">
                        <a:lnSpc>
                          <a:spcPct val="115000"/>
                        </a:lnSpc>
                        <a:spcAft>
                          <a:spcPts val="0"/>
                        </a:spcAft>
                      </a:pPr>
                      <a:r>
                        <a:rPr lang="es-ES" sz="1000" dirty="0">
                          <a:effectLst/>
                        </a:rPr>
                        <a:t>ADMISIBILIDAD</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Publicación de Admisibilidad (respecto del Proceso de Apertura)</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El día siguiente del término del proceso de apertura, las iniciativas que resulten admisibles y no admisibles, serán publicadas en la web del Servicio </a:t>
                      </a:r>
                      <a:r>
                        <a:rPr lang="es-ES" sz="1000" u="sng" dirty="0">
                          <a:effectLst/>
                          <a:hlinkClick r:id="rId3"/>
                        </a:rPr>
                        <a:t>www.goremagallanes.cl</a:t>
                      </a:r>
                      <a:endParaRPr lang="es-ES" sz="1000" b="0" dirty="0">
                        <a:solidFill>
                          <a:srgbClr val="FF0000"/>
                        </a:solidFill>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674612">
                <a:tc>
                  <a:txBody>
                    <a:bodyPr/>
                    <a:lstStyle/>
                    <a:p>
                      <a:pPr algn="ctr">
                        <a:lnSpc>
                          <a:spcPct val="115000"/>
                        </a:lnSpc>
                        <a:spcAft>
                          <a:spcPts val="0"/>
                        </a:spcAft>
                      </a:pPr>
                      <a:r>
                        <a:rPr lang="es-ES" sz="1000" dirty="0">
                          <a:effectLst/>
                        </a:rPr>
                        <a:t>APELACIÓN</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Proceso de Apelación.</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48 horas a contar de la notificación de la inadmisibilidad en su correo electrónico. Las apelaciones que resulten acogidas y no acogidas serán publicadas en la web del Servicio </a:t>
                      </a:r>
                      <a:r>
                        <a:rPr lang="es-ES" sz="1000" u="sng" dirty="0">
                          <a:effectLst/>
                          <a:hlinkClick r:id="rId3"/>
                        </a:rPr>
                        <a:t>www.goremagallanes.cl</a:t>
                      </a:r>
                      <a:endParaRPr lang="es-ES" sz="1000" b="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449741">
                <a:tc>
                  <a:txBody>
                    <a:bodyPr/>
                    <a:lstStyle/>
                    <a:p>
                      <a:pPr algn="ctr">
                        <a:lnSpc>
                          <a:spcPct val="115000"/>
                        </a:lnSpc>
                        <a:spcAft>
                          <a:spcPts val="0"/>
                        </a:spcAft>
                      </a:pPr>
                      <a:r>
                        <a:rPr lang="es-ES" sz="1000" dirty="0">
                          <a:effectLst/>
                        </a:rPr>
                        <a:t>EVALUACIÓN</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Proceso de Evaluación de las Iniciativas.</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Por determinar, dependiendo de la cantidad de iniciativas admisibles a evaluar, contados desde el día siguiente a la fecha de cierre de la admisibilidad.</a:t>
                      </a:r>
                      <a:endParaRPr lang="es-ES" sz="1000" b="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24871">
                <a:tc rowSpan="2">
                  <a:txBody>
                    <a:bodyPr/>
                    <a:lstStyle/>
                    <a:p>
                      <a:pPr algn="ctr">
                        <a:lnSpc>
                          <a:spcPct val="115000"/>
                        </a:lnSpc>
                        <a:spcAft>
                          <a:spcPts val="0"/>
                        </a:spcAft>
                      </a:pPr>
                      <a:r>
                        <a:rPr lang="es-ES" sz="1000" dirty="0">
                          <a:effectLst/>
                        </a:rPr>
                        <a:t>ASIGNACIÓN</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Aprobación de las iniciativas por parte del CORE.</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Por determinar, según normas de funcionamiento del Consejo </a:t>
                      </a:r>
                      <a:r>
                        <a:rPr lang="es-ES" sz="1000" dirty="0" smtClean="0">
                          <a:effectLst/>
                        </a:rPr>
                        <a:t>Regional,</a:t>
                      </a:r>
                      <a:endParaRPr lang="es-ES" sz="1000" b="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99828">
                <a:tc vMerge="1">
                  <a:txBody>
                    <a:bodyPr/>
                    <a:lstStyle/>
                    <a:p>
                      <a:endParaRPr lang="es-ES"/>
                    </a:p>
                  </a:txBody>
                  <a:tcPr/>
                </a:tc>
                <a:tc>
                  <a:txBody>
                    <a:bodyPr/>
                    <a:lstStyle/>
                    <a:p>
                      <a:pPr algn="just">
                        <a:lnSpc>
                          <a:spcPct val="115000"/>
                        </a:lnSpc>
                        <a:spcAft>
                          <a:spcPts val="0"/>
                        </a:spcAft>
                      </a:pPr>
                      <a:r>
                        <a:rPr lang="es-ES" sz="1000" dirty="0">
                          <a:effectLst/>
                        </a:rPr>
                        <a:t>Firma de Convenios por parte de la Institución</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000" dirty="0">
                          <a:effectLst/>
                        </a:rPr>
                        <a:t>Por determinar, según normas de funcionamiento de la Unidad de Coordinación.</a:t>
                      </a:r>
                      <a:endParaRPr lang="es-ES" sz="1000" b="0" dirty="0">
                        <a:effectLst/>
                        <a:latin typeface="Times New Roman" panose="02020603050405020304" pitchFamily="18" charset="0"/>
                        <a:ea typeface="Times New Roman" panose="02020603050405020304" pitchFamily="18" charset="0"/>
                      </a:endParaRPr>
                    </a:p>
                  </a:txBody>
                  <a:tcPr marL="24318" marR="2431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672086">
                <a:tc>
                  <a:txBody>
                    <a:bodyPr/>
                    <a:lstStyle/>
                    <a:p>
                      <a:pPr algn="ctr">
                        <a:lnSpc>
                          <a:spcPct val="115000"/>
                        </a:lnSpc>
                        <a:spcAft>
                          <a:spcPts val="0"/>
                        </a:spcAft>
                      </a:pPr>
                      <a:r>
                        <a:rPr lang="es-ES" sz="1000" dirty="0">
                          <a:effectLst/>
                        </a:rPr>
                        <a:t>EJECUCIÓN</a:t>
                      </a:r>
                      <a:endParaRPr lang="es-ES" sz="1000" dirty="0">
                        <a:effectLst/>
                        <a:latin typeface="Times New Roman" panose="02020603050405020304" pitchFamily="18" charset="0"/>
                        <a:ea typeface="Times New Roman" panose="02020603050405020304" pitchFamily="18" charset="0"/>
                      </a:endParaRPr>
                    </a:p>
                  </a:txBody>
                  <a:tcPr marL="24318" marR="2431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solidFill>
                  </a:tcPr>
                </a:tc>
                <a:tc>
                  <a:txBody>
                    <a:bodyPr/>
                    <a:lstStyle/>
                    <a:p>
                      <a:pPr marL="0" algn="just" defTabSz="685800" rtl="0" eaLnBrk="1" latinLnBrk="0" hangingPunct="1">
                        <a:lnSpc>
                          <a:spcPct val="115000"/>
                        </a:lnSpc>
                        <a:spcAft>
                          <a:spcPts val="0"/>
                        </a:spcAft>
                      </a:pPr>
                      <a:r>
                        <a:rPr lang="es-ES" sz="1000" kern="1200" dirty="0">
                          <a:effectLst/>
                        </a:rPr>
                        <a:t>Período de ejecución de las iniciativas</a:t>
                      </a:r>
                      <a:endParaRPr lang="es-ES" sz="1000" b="0" kern="1200" dirty="0">
                        <a:solidFill>
                          <a:schemeClr val="tx1"/>
                        </a:solidFill>
                        <a:effectLst/>
                        <a:latin typeface="+mn-lt"/>
                        <a:ea typeface="+mn-ea"/>
                        <a:cs typeface="+mn-cs"/>
                      </a:endParaRPr>
                    </a:p>
                  </a:txBody>
                  <a:tcPr marL="24318" marR="2431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solidFill>
                  </a:tcPr>
                </a:tc>
                <a:tc>
                  <a:txBody>
                    <a:bodyPr/>
                    <a:lstStyle/>
                    <a:p>
                      <a:pPr algn="just">
                        <a:lnSpc>
                          <a:spcPct val="115000"/>
                        </a:lnSpc>
                        <a:spcAft>
                          <a:spcPts val="0"/>
                        </a:spcAft>
                      </a:pPr>
                      <a:r>
                        <a:rPr lang="es-ES" sz="1000" dirty="0">
                          <a:effectLst/>
                        </a:rPr>
                        <a:t>Para Municipalidades y otras </a:t>
                      </a:r>
                      <a:r>
                        <a:rPr lang="es-ES" sz="1000" dirty="0" smtClean="0">
                          <a:effectLst/>
                        </a:rPr>
                        <a:t>Entidades Públicas</a:t>
                      </a:r>
                      <a:r>
                        <a:rPr lang="es-ES" sz="1000" dirty="0">
                          <a:effectLst/>
                        </a:rPr>
                        <a:t>, el plazo no podrá exceder al </a:t>
                      </a:r>
                      <a:r>
                        <a:rPr lang="es-ES" sz="1000" u="sng" dirty="0">
                          <a:effectLst/>
                        </a:rPr>
                        <a:t>31 de octubre de 2017.</a:t>
                      </a:r>
                    </a:p>
                    <a:p>
                      <a:pPr algn="just">
                        <a:lnSpc>
                          <a:spcPct val="115000"/>
                        </a:lnSpc>
                        <a:spcAft>
                          <a:spcPts val="0"/>
                        </a:spcAft>
                      </a:pPr>
                      <a:r>
                        <a:rPr lang="es-ES" sz="1000" dirty="0">
                          <a:effectLst/>
                        </a:rPr>
                        <a:t>Para las Instituciones Privadas sin </a:t>
                      </a:r>
                      <a:r>
                        <a:rPr lang="es-ES" sz="1000" dirty="0" smtClean="0">
                          <a:effectLst/>
                        </a:rPr>
                        <a:t>Fines </a:t>
                      </a:r>
                      <a:r>
                        <a:rPr lang="es-ES" sz="1000" dirty="0">
                          <a:effectLst/>
                        </a:rPr>
                        <a:t>de </a:t>
                      </a:r>
                      <a:r>
                        <a:rPr lang="es-ES" sz="1000" dirty="0" smtClean="0">
                          <a:effectLst/>
                        </a:rPr>
                        <a:t>Lucro </a:t>
                      </a:r>
                      <a:r>
                        <a:rPr lang="es-ES" sz="1000" dirty="0">
                          <a:effectLst/>
                        </a:rPr>
                        <a:t>al </a:t>
                      </a:r>
                      <a:r>
                        <a:rPr lang="es-ES" sz="1000" u="sng" dirty="0">
                          <a:effectLst/>
                        </a:rPr>
                        <a:t>15 de diciembre de 2017</a:t>
                      </a:r>
                      <a:r>
                        <a:rPr lang="es-ES" sz="1000" dirty="0" smtClean="0">
                          <a:effectLst/>
                        </a:rPr>
                        <a:t>.</a:t>
                      </a:r>
                      <a:endParaRPr lang="es-ES" sz="1000" b="0" dirty="0">
                        <a:effectLst/>
                      </a:endParaRPr>
                    </a:p>
                  </a:txBody>
                  <a:tcPr marL="24318" marR="2431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2"/>
                    </a:solidFill>
                  </a:tcPr>
                </a:tc>
              </a:tr>
            </a:tbl>
          </a:graphicData>
        </a:graphic>
      </p:graphicFrame>
    </p:spTree>
    <p:extLst>
      <p:ext uri="{BB962C8B-B14F-4D97-AF65-F5344CB8AC3E}">
        <p14:creationId xmlns:p14="http://schemas.microsoft.com/office/powerpoint/2010/main" val="2651721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firma de un conven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42" y="0"/>
            <a:ext cx="7143750" cy="16764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546290028"/>
              </p:ext>
            </p:extLst>
          </p:nvPr>
        </p:nvGraphicFramePr>
        <p:xfrm>
          <a:off x="611560" y="1628800"/>
          <a:ext cx="7848871" cy="4068155"/>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7848871"/>
              </a:tblGrid>
              <a:tr h="650093">
                <a:tc>
                  <a:txBody>
                    <a:bodyPr/>
                    <a:lstStyle/>
                    <a:p>
                      <a:r>
                        <a:rPr lang="es-ES_tradnl" sz="1800" b="0" dirty="0" smtClean="0">
                          <a:solidFill>
                            <a:schemeClr val="tx1"/>
                          </a:solidFill>
                        </a:rPr>
                        <a:t>1.</a:t>
                      </a:r>
                      <a:r>
                        <a:rPr lang="es-ES_tradnl" sz="1800" b="0" baseline="0" dirty="0" smtClean="0">
                          <a:solidFill>
                            <a:schemeClr val="tx1"/>
                          </a:solidFill>
                        </a:rPr>
                        <a:t> Aprobación de Iniciativa</a:t>
                      </a:r>
                      <a:endParaRPr lang="es-ES" sz="1800" b="0" dirty="0">
                        <a:solidFill>
                          <a:schemeClr val="tx1"/>
                        </a:solidFill>
                      </a:endParaRPr>
                    </a:p>
                  </a:txBody>
                  <a:tcPr>
                    <a:solidFill>
                      <a:schemeClr val="bg2"/>
                    </a:solidFill>
                  </a:tcPr>
                </a:tc>
              </a:tr>
              <a:tr h="1070741">
                <a:tc>
                  <a:txBody>
                    <a:bodyPr/>
                    <a:lstStyle/>
                    <a:p>
                      <a:r>
                        <a:rPr lang="es-ES_tradnl" sz="1800" dirty="0" smtClean="0"/>
                        <a:t>2. Contacto directo de Supervisora con Representante</a:t>
                      </a:r>
                      <a:r>
                        <a:rPr lang="es-ES_tradnl" sz="1800" baseline="0" dirty="0" smtClean="0"/>
                        <a:t> Legal de la Institución</a:t>
                      </a:r>
                    </a:p>
                    <a:p>
                      <a:endParaRPr lang="es-ES_tradnl" sz="1800" baseline="0" dirty="0" smtClean="0"/>
                    </a:p>
                    <a:p>
                      <a:r>
                        <a:rPr lang="es-ES_tradnl" sz="1800" baseline="0" dirty="0" smtClean="0"/>
                        <a:t>A través de:</a:t>
                      </a:r>
                    </a:p>
                    <a:p>
                      <a:pPr marL="285750" indent="-285750">
                        <a:buFont typeface="Arial" panose="020B0604020202020204" pitchFamily="34" charset="0"/>
                        <a:buChar char="•"/>
                      </a:pPr>
                      <a:r>
                        <a:rPr lang="es-ES_tradnl" sz="1800" baseline="0" dirty="0" smtClean="0"/>
                        <a:t>Correo Electrónico</a:t>
                      </a:r>
                    </a:p>
                    <a:p>
                      <a:pPr marL="285750" indent="-285750">
                        <a:buFont typeface="Arial" panose="020B0604020202020204" pitchFamily="34" charset="0"/>
                        <a:buChar char="•"/>
                      </a:pPr>
                      <a:r>
                        <a:rPr lang="es-ES_tradnl" sz="1800" baseline="0" dirty="0" smtClean="0"/>
                        <a:t>Contacto Telefónico</a:t>
                      </a:r>
                      <a:endParaRPr lang="es-ES" sz="1800" dirty="0"/>
                    </a:p>
                  </a:txBody>
                  <a:tcPr>
                    <a:solidFill>
                      <a:schemeClr val="bg2"/>
                    </a:solidFill>
                  </a:tcPr>
                </a:tc>
              </a:tr>
              <a:tr h="479155">
                <a:tc>
                  <a:txBody>
                    <a:bodyPr/>
                    <a:lstStyle/>
                    <a:p>
                      <a:r>
                        <a:rPr lang="es-ES_tradnl" sz="1800" dirty="0" smtClean="0"/>
                        <a:t>3. Entrega de Garantía (Vale</a:t>
                      </a:r>
                      <a:r>
                        <a:rPr lang="es-ES_tradnl" sz="1800" baseline="0" dirty="0" smtClean="0"/>
                        <a:t> Vista o Pagaré)</a:t>
                      </a:r>
                      <a:endParaRPr lang="es-ES" sz="1800" dirty="0"/>
                    </a:p>
                  </a:txBody>
                  <a:tcPr>
                    <a:solidFill>
                      <a:schemeClr val="bg2"/>
                    </a:solidFill>
                  </a:tcPr>
                </a:tc>
              </a:tr>
              <a:tr h="405126">
                <a:tc>
                  <a:txBody>
                    <a:bodyPr/>
                    <a:lstStyle/>
                    <a:p>
                      <a:r>
                        <a:rPr lang="es-ES_tradnl" sz="1800" dirty="0" smtClean="0"/>
                        <a:t>4. Firma de Convenio </a:t>
                      </a:r>
                      <a:endParaRPr lang="es-ES" sz="1800" dirty="0"/>
                    </a:p>
                  </a:txBody>
                  <a:tcPr>
                    <a:solidFill>
                      <a:schemeClr val="bg2"/>
                    </a:solidFill>
                  </a:tcPr>
                </a:tc>
              </a:tr>
              <a:tr h="1070741">
                <a:tc>
                  <a:txBody>
                    <a:bodyPr/>
                    <a:lstStyle/>
                    <a:p>
                      <a:r>
                        <a:rPr lang="es-ES_tradnl" sz="1800" dirty="0" smtClean="0"/>
                        <a:t>5. Tramitación de Resolución que Aprueba</a:t>
                      </a:r>
                      <a:r>
                        <a:rPr lang="es-ES_tradnl" sz="1800" baseline="0" dirty="0" smtClean="0"/>
                        <a:t> el Convenio de Transferencia de Recursos</a:t>
                      </a:r>
                      <a:r>
                        <a:rPr lang="es-ES_tradnl" sz="1800" dirty="0" smtClean="0"/>
                        <a:t> </a:t>
                      </a:r>
                    </a:p>
                    <a:p>
                      <a:endParaRPr lang="es-ES_tradnl" sz="1800" dirty="0" smtClean="0"/>
                    </a:p>
                  </a:txBody>
                  <a:tcPr>
                    <a:solidFill>
                      <a:schemeClr val="bg2"/>
                    </a:solidFill>
                  </a:tcPr>
                </a:tc>
              </a:tr>
            </a:tbl>
          </a:graphicData>
        </a:graphic>
      </p:graphicFrame>
    </p:spTree>
    <p:extLst>
      <p:ext uri="{BB962C8B-B14F-4D97-AF65-F5344CB8AC3E}">
        <p14:creationId xmlns:p14="http://schemas.microsoft.com/office/powerpoint/2010/main" val="1938574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87624" y="468332"/>
            <a:ext cx="7344816" cy="936667"/>
          </a:xfrm>
          <a:prstGeom prst="rect">
            <a:avLst/>
          </a:prstGeom>
        </p:spPr>
        <p:txBody>
          <a:bodyPr vert="horz" lIns="91440" tIns="45720" rIns="91440" bIns="45720" rtlCol="0" anchor="ctr">
            <a:noAutofit/>
          </a:bodyPr>
          <a:lstStyle/>
          <a:p>
            <a:pPr algn="r" defTabSz="685800">
              <a:lnSpc>
                <a:spcPct val="90000"/>
              </a:lnSpc>
              <a:spcBef>
                <a:spcPct val="0"/>
              </a:spcBef>
              <a:spcAft>
                <a:spcPts val="200"/>
              </a:spcAft>
              <a:buClr>
                <a:schemeClr val="accent1"/>
              </a:buClr>
              <a:buSzPct val="100000"/>
            </a:pPr>
            <a:r>
              <a:rPr lang="es-CL" sz="3200" u="sng" dirty="0" smtClean="0">
                <a:ea typeface="+mj-ea"/>
                <a:cs typeface="+mj-cs"/>
              </a:rPr>
              <a:t>Seguimiento </a:t>
            </a:r>
            <a:endParaRPr lang="es-CL" sz="3200" u="sng" dirty="0">
              <a:ea typeface="+mj-ea"/>
              <a:cs typeface="+mj-cs"/>
            </a:endParaRPr>
          </a:p>
        </p:txBody>
      </p:sp>
      <p:graphicFrame>
        <p:nvGraphicFramePr>
          <p:cNvPr id="9" name="Tabla 8"/>
          <p:cNvGraphicFramePr>
            <a:graphicFrameLocks noGrp="1"/>
          </p:cNvGraphicFramePr>
          <p:nvPr>
            <p:extLst>
              <p:ext uri="{D42A27DB-BD31-4B8C-83A1-F6EECF244321}">
                <p14:modId xmlns:p14="http://schemas.microsoft.com/office/powerpoint/2010/main" val="1651750467"/>
              </p:ext>
            </p:extLst>
          </p:nvPr>
        </p:nvGraphicFramePr>
        <p:xfrm>
          <a:off x="827584" y="2132857"/>
          <a:ext cx="7776864" cy="3376882"/>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7776864"/>
              </a:tblGrid>
              <a:tr h="936103">
                <a:tc>
                  <a:txBody>
                    <a:bodyPr/>
                    <a:lstStyle/>
                    <a:p>
                      <a:r>
                        <a:rPr lang="es-ES_tradnl" sz="1800" b="0" dirty="0" smtClean="0">
                          <a:solidFill>
                            <a:schemeClr val="tx1"/>
                          </a:solidFill>
                        </a:rPr>
                        <a:t>1.</a:t>
                      </a:r>
                      <a:r>
                        <a:rPr lang="es-ES_tradnl" sz="1800" b="0" baseline="0" dirty="0" smtClean="0">
                          <a:solidFill>
                            <a:schemeClr val="tx1"/>
                          </a:solidFill>
                        </a:rPr>
                        <a:t> El representante Legal será el único interlocutor válido para coordinar el desarrollo del proyecto con la Supervisora designada para tal efecto.</a:t>
                      </a:r>
                      <a:endParaRPr lang="es-ES" sz="1800" b="0" dirty="0">
                        <a:solidFill>
                          <a:schemeClr val="tx1"/>
                        </a:solidFill>
                      </a:endParaRPr>
                    </a:p>
                  </a:txBody>
                  <a:tcPr>
                    <a:solidFill>
                      <a:schemeClr val="bg2"/>
                    </a:solidFill>
                  </a:tcPr>
                </a:tc>
              </a:tr>
              <a:tr h="936104">
                <a:tc>
                  <a:txBody>
                    <a:bodyPr/>
                    <a:lstStyle/>
                    <a:p>
                      <a:r>
                        <a:rPr lang="es-ES_tradnl" sz="1800" dirty="0" smtClean="0"/>
                        <a:t>2. La</a:t>
                      </a:r>
                      <a:r>
                        <a:rPr lang="es-ES_tradnl" sz="1800" baseline="0" dirty="0" smtClean="0"/>
                        <a:t> Difusión (obligatoria) contemplada en el proyecto debe ser remitida a supervisora para revisión y </a:t>
                      </a:r>
                      <a:r>
                        <a:rPr lang="es-ES_tradnl" sz="1800" baseline="0" dirty="0" err="1" smtClean="0"/>
                        <a:t>VºBº</a:t>
                      </a:r>
                      <a:r>
                        <a:rPr lang="es-ES_tradnl" sz="1800" baseline="0" dirty="0" smtClean="0"/>
                        <a:t>. </a:t>
                      </a:r>
                      <a:endParaRPr lang="es-ES" sz="1800" dirty="0"/>
                    </a:p>
                  </a:txBody>
                  <a:tcPr>
                    <a:solidFill>
                      <a:schemeClr val="bg2"/>
                    </a:solidFill>
                  </a:tcPr>
                </a:tc>
              </a:tr>
              <a:tr h="1504675">
                <a:tc>
                  <a:txBody>
                    <a:bodyPr/>
                    <a:lstStyle/>
                    <a:p>
                      <a:r>
                        <a:rPr lang="es-ES_tradnl" sz="1800" dirty="0" smtClean="0"/>
                        <a:t>3. Supervisiones</a:t>
                      </a:r>
                      <a:r>
                        <a:rPr lang="es-ES_tradnl" sz="1800" baseline="0" dirty="0" smtClean="0"/>
                        <a:t> en terreno, reuniones y contactos telefónicos con los ejecutores.</a:t>
                      </a:r>
                      <a:endParaRPr lang="es-ES" sz="1800" dirty="0"/>
                    </a:p>
                  </a:txBody>
                  <a:tcPr>
                    <a:solidFill>
                      <a:schemeClr val="bg2"/>
                    </a:solidFill>
                  </a:tcPr>
                </a:tc>
              </a:tr>
            </a:tbl>
          </a:graphicData>
        </a:graphic>
      </p:graphicFrame>
      <p:pic>
        <p:nvPicPr>
          <p:cNvPr id="2052" name="Picture 4" descr="Resultado de imagen para seguimiento proyec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41477">
            <a:off x="3367825" y="379711"/>
            <a:ext cx="2556093" cy="143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83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1052736"/>
            <a:ext cx="7634809" cy="5328592"/>
          </a:xfrm>
        </p:spPr>
        <p:txBody>
          <a:bodyPr>
            <a:normAutofit/>
          </a:bodyPr>
          <a:lstStyle/>
          <a:p>
            <a:pPr marL="0" lvl="0" indent="0" algn="just">
              <a:lnSpc>
                <a:spcPts val="2160"/>
              </a:lnSpc>
              <a:buNone/>
            </a:pPr>
            <a:endParaRPr lang="es-CL" b="1" dirty="0"/>
          </a:p>
          <a:p>
            <a:pPr algn="just"/>
            <a:endParaRPr lang="es-ES" dirty="0"/>
          </a:p>
          <a:p>
            <a:pPr marL="0" algn="just">
              <a:lnSpc>
                <a:spcPts val="2160"/>
              </a:lnSpc>
            </a:pP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872967396"/>
              </p:ext>
            </p:extLst>
          </p:nvPr>
        </p:nvGraphicFramePr>
        <p:xfrm>
          <a:off x="611560" y="1628801"/>
          <a:ext cx="7848871" cy="4266807"/>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7848871"/>
              </a:tblGrid>
              <a:tr h="792087">
                <a:tc>
                  <a:txBody>
                    <a:bodyPr/>
                    <a:lstStyle/>
                    <a:p>
                      <a:r>
                        <a:rPr lang="es-ES_tradnl" sz="1800" b="0" dirty="0" smtClean="0">
                          <a:solidFill>
                            <a:schemeClr val="tx1"/>
                          </a:solidFill>
                        </a:rPr>
                        <a:t>1.</a:t>
                      </a:r>
                      <a:r>
                        <a:rPr lang="es-ES_tradnl" sz="1800" b="0" baseline="0" dirty="0" smtClean="0">
                          <a:solidFill>
                            <a:schemeClr val="tx1"/>
                          </a:solidFill>
                        </a:rPr>
                        <a:t> El plazo de Rendición de acuerdo a la Resol. Nº 30 de Contraloría General de la República, es de 15 días hábiles, una vez finalizado el proyecto.</a:t>
                      </a:r>
                      <a:endParaRPr lang="es-ES" sz="1800" b="0" dirty="0">
                        <a:solidFill>
                          <a:schemeClr val="tx1"/>
                        </a:solidFill>
                      </a:endParaRPr>
                    </a:p>
                  </a:txBody>
                  <a:tcPr>
                    <a:solidFill>
                      <a:schemeClr val="bg2"/>
                    </a:solidFill>
                  </a:tcPr>
                </a:tc>
              </a:tr>
              <a:tr h="1301021">
                <a:tc>
                  <a:txBody>
                    <a:bodyPr/>
                    <a:lstStyle/>
                    <a:p>
                      <a:r>
                        <a:rPr lang="es-ES_tradnl" sz="1800" dirty="0" smtClean="0"/>
                        <a:t>2.</a:t>
                      </a:r>
                      <a:r>
                        <a:rPr lang="es-ES_tradnl" sz="1800" baseline="0" dirty="0" smtClean="0"/>
                        <a:t> La Rendición Final consta de dos partes:</a:t>
                      </a:r>
                    </a:p>
                    <a:p>
                      <a:endParaRPr lang="es-ES_tradnl" sz="1800" baseline="0" dirty="0" smtClean="0"/>
                    </a:p>
                    <a:p>
                      <a:pPr marL="285750" indent="-285750">
                        <a:buFont typeface="Arial" panose="020B0604020202020204" pitchFamily="34" charset="0"/>
                        <a:buChar char="•"/>
                      </a:pPr>
                      <a:r>
                        <a:rPr lang="es-ES_tradnl" sz="1800" baseline="0" dirty="0" smtClean="0"/>
                        <a:t>Informe Financiero</a:t>
                      </a:r>
                    </a:p>
                    <a:p>
                      <a:pPr marL="285750" indent="-285750">
                        <a:buFont typeface="Arial" panose="020B0604020202020204" pitchFamily="34" charset="0"/>
                        <a:buChar char="•"/>
                      </a:pPr>
                      <a:endParaRPr lang="es-ES_tradnl" sz="1800" baseline="0" dirty="0" smtClean="0"/>
                    </a:p>
                    <a:p>
                      <a:pPr marL="285750" indent="-285750">
                        <a:buFont typeface="Arial" panose="020B0604020202020204" pitchFamily="34" charset="0"/>
                        <a:buChar char="•"/>
                      </a:pPr>
                      <a:r>
                        <a:rPr lang="es-ES_tradnl" sz="1800" baseline="0" dirty="0" smtClean="0"/>
                        <a:t>Informe de Ejecución</a:t>
                      </a:r>
                    </a:p>
                    <a:p>
                      <a:pPr marL="0" indent="0">
                        <a:buFont typeface="Arial" panose="020B0604020202020204" pitchFamily="34" charset="0"/>
                        <a:buNone/>
                      </a:pPr>
                      <a:endParaRPr lang="es-ES" sz="1800" dirty="0"/>
                    </a:p>
                  </a:txBody>
                  <a:tcPr>
                    <a:solidFill>
                      <a:schemeClr val="bg2"/>
                    </a:solidFill>
                  </a:tcPr>
                </a:tc>
              </a:tr>
              <a:tr h="739250">
                <a:tc>
                  <a:txBody>
                    <a:bodyPr/>
                    <a:lstStyle/>
                    <a:p>
                      <a:r>
                        <a:rPr lang="es-ES" sz="1800" dirty="0" smtClean="0"/>
                        <a:t>3. Debe entregarse</a:t>
                      </a:r>
                      <a:r>
                        <a:rPr lang="es-ES" sz="1800" baseline="0" dirty="0" smtClean="0"/>
                        <a:t> con Documentación Original a: Oficina de Partes, ubicada en </a:t>
                      </a:r>
                      <a:r>
                        <a:rPr lang="es-ES" sz="1800" baseline="0" dirty="0" err="1" smtClean="0"/>
                        <a:t>Bories</a:t>
                      </a:r>
                      <a:r>
                        <a:rPr lang="es-ES" sz="1800" baseline="0" dirty="0" smtClean="0"/>
                        <a:t> 901 Piso 2.</a:t>
                      </a:r>
                    </a:p>
                    <a:p>
                      <a:endParaRPr lang="es-ES" sz="1800" baseline="0" dirty="0" smtClean="0"/>
                    </a:p>
                    <a:p>
                      <a:r>
                        <a:rPr lang="es-ES" sz="1800" baseline="0" dirty="0" smtClean="0"/>
                        <a:t>4. En el Caso de otras comunas distintas a Punta Arenas, se coordina con supervisora el envío por Bus. (el costo del envío es  a cargo de la Institución ejecutora)</a:t>
                      </a:r>
                      <a:endParaRPr lang="es-ES" sz="1800" dirty="0"/>
                    </a:p>
                  </a:txBody>
                  <a:tcPr>
                    <a:solidFill>
                      <a:schemeClr val="bg2"/>
                    </a:solidFill>
                  </a:tcPr>
                </a:tc>
              </a:tr>
            </a:tbl>
          </a:graphicData>
        </a:graphic>
      </p:graphicFrame>
      <p:pic>
        <p:nvPicPr>
          <p:cNvPr id="3074" name="Picture 2" descr="Resultado de imagen para rendición de cuen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0"/>
            <a:ext cx="3600400" cy="151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2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465243100"/>
              </p:ext>
            </p:extLst>
          </p:nvPr>
        </p:nvGraphicFramePr>
        <p:xfrm>
          <a:off x="683569" y="2090504"/>
          <a:ext cx="7848871" cy="443484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7848871"/>
              </a:tblGrid>
              <a:tr h="615370">
                <a:tc>
                  <a:txBody>
                    <a:bodyPr/>
                    <a:lstStyle/>
                    <a:p>
                      <a:r>
                        <a:rPr lang="es-ES" sz="1800" b="1" dirty="0" smtClean="0">
                          <a:solidFill>
                            <a:schemeClr val="tx1"/>
                          </a:solidFill>
                        </a:rPr>
                        <a:t>Facturas</a:t>
                      </a:r>
                      <a:r>
                        <a:rPr lang="es-ES" sz="1800" b="1" baseline="0" dirty="0" smtClean="0">
                          <a:solidFill>
                            <a:schemeClr val="tx1"/>
                          </a:solidFill>
                        </a:rPr>
                        <a:t> y Boletas de Honorarios o Prestación de Servicios de Terceros en Originales</a:t>
                      </a:r>
                      <a:endParaRPr lang="es-ES" sz="1800" b="1" dirty="0">
                        <a:solidFill>
                          <a:schemeClr val="tx1"/>
                        </a:solidFill>
                      </a:endParaRPr>
                    </a:p>
                  </a:txBody>
                  <a:tcPr/>
                </a:tc>
              </a:tr>
              <a:tr h="3252672">
                <a:tc>
                  <a:txBody>
                    <a:bodyPr/>
                    <a:lstStyle/>
                    <a:p>
                      <a:r>
                        <a:rPr lang="es-ES" sz="2100" b="1" u="sng" dirty="0" smtClean="0"/>
                        <a:t>Boletas de Honorarios</a:t>
                      </a:r>
                      <a:r>
                        <a:rPr lang="es-ES" sz="2100" b="1" u="sng" baseline="0" dirty="0" smtClean="0"/>
                        <a:t> </a:t>
                      </a:r>
                    </a:p>
                    <a:p>
                      <a:pPr marL="342900" indent="-342900">
                        <a:buFont typeface="+mj-lt"/>
                        <a:buAutoNum type="alphaLcParenR"/>
                      </a:pPr>
                      <a:r>
                        <a:rPr lang="es-ES" sz="1800" dirty="0" smtClean="0"/>
                        <a:t>Se deberán presentar en valores brutos sin descontar el impuesto de retención</a:t>
                      </a:r>
                    </a:p>
                    <a:p>
                      <a:pPr marL="342900" indent="-342900">
                        <a:buFont typeface="+mj-lt"/>
                        <a:buAutoNum type="alphaLcParenR"/>
                      </a:pPr>
                      <a:r>
                        <a:rPr lang="es-ES" sz="1800" dirty="0" smtClean="0"/>
                        <a:t>En el caso que</a:t>
                      </a:r>
                      <a:r>
                        <a:rPr lang="es-ES" sz="1800" baseline="0" dirty="0" smtClean="0"/>
                        <a:t> la Boleta presente desglose de impuesto, se debe adjuntar formulario 29 que acredite dicho pago de impuesto.</a:t>
                      </a:r>
                    </a:p>
                    <a:p>
                      <a:pPr marL="342900" indent="-342900">
                        <a:buFont typeface="+mj-lt"/>
                        <a:buAutoNum type="alphaLcParenR"/>
                      </a:pPr>
                      <a:r>
                        <a:rPr lang="es-ES" sz="1800" baseline="0" dirty="0" smtClean="0"/>
                        <a:t>Ser extendida a nombre del Ejecutor.</a:t>
                      </a:r>
                    </a:p>
                    <a:p>
                      <a:pPr marL="342900" indent="-342900">
                        <a:buFont typeface="+mj-lt"/>
                        <a:buAutoNum type="alphaLcParenR"/>
                      </a:pPr>
                      <a:r>
                        <a:rPr lang="es-ES" sz="1800" baseline="0" dirty="0" smtClean="0"/>
                        <a:t>La fecha de emisión de la Boleta debe encontrarse dentro del período de ejecución indicado en la resolución que aprueba el comienzo hasta el término del mismo.</a:t>
                      </a:r>
                    </a:p>
                    <a:p>
                      <a:pPr marL="342900" indent="-342900">
                        <a:buFont typeface="+mj-lt"/>
                        <a:buAutoNum type="alphaLcParenR"/>
                      </a:pPr>
                      <a:r>
                        <a:rPr lang="es-ES" sz="1800" baseline="0" dirty="0" smtClean="0"/>
                        <a:t>El gasto debe encontrarse dentro de los objetivos del Proyecto de acuerdo a los montos e ítem autorizados.</a:t>
                      </a:r>
                    </a:p>
                    <a:p>
                      <a:pPr marL="342900" indent="-342900">
                        <a:buFont typeface="+mj-lt"/>
                        <a:buAutoNum type="alphaLcParenR"/>
                      </a:pPr>
                      <a:r>
                        <a:rPr lang="es-ES" sz="1800" baseline="0" dirty="0" smtClean="0"/>
                        <a:t>El gasto debe corresponder al giro de la persona natural o jurídica.</a:t>
                      </a:r>
                    </a:p>
                    <a:p>
                      <a:pPr marL="342900" indent="-342900">
                        <a:buFont typeface="+mj-lt"/>
                        <a:buAutoNum type="alphaLcParenR"/>
                      </a:pPr>
                      <a:r>
                        <a:rPr lang="es-ES" sz="1800" baseline="0" dirty="0" smtClean="0"/>
                        <a:t>Debe estar en condiciones de legibilidad e integridad para ser revisado.</a:t>
                      </a:r>
                      <a:endParaRPr lang="es-ES" sz="1800" dirty="0"/>
                    </a:p>
                  </a:txBody>
                  <a:tcPr>
                    <a:solidFill>
                      <a:schemeClr val="bg2"/>
                    </a:solidFill>
                  </a:tcPr>
                </a:tc>
              </a:tr>
              <a:tr h="351640">
                <a:tc>
                  <a:txBody>
                    <a:bodyPr/>
                    <a:lstStyle/>
                    <a:p>
                      <a:endParaRPr lang="es-ES" sz="1800" dirty="0"/>
                    </a:p>
                  </a:txBody>
                  <a:tcPr/>
                </a:tc>
              </a:tr>
            </a:tbl>
          </a:graphicData>
        </a:graphic>
      </p:graphicFrame>
      <p:pic>
        <p:nvPicPr>
          <p:cNvPr id="4098" name="Picture 2" descr="Resultado de imagen para informe financi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88640"/>
            <a:ext cx="2976265" cy="183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644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158437219"/>
              </p:ext>
            </p:extLst>
          </p:nvPr>
        </p:nvGraphicFramePr>
        <p:xfrm>
          <a:off x="755576" y="1268760"/>
          <a:ext cx="7848871" cy="527304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7848871"/>
              </a:tblGrid>
              <a:tr h="615370">
                <a:tc>
                  <a:txBody>
                    <a:bodyPr/>
                    <a:lstStyle/>
                    <a:p>
                      <a:r>
                        <a:rPr lang="es-ES" sz="1800" b="1" dirty="0" smtClean="0">
                          <a:solidFill>
                            <a:schemeClr val="tx1"/>
                          </a:solidFill>
                        </a:rPr>
                        <a:t>Facturas</a:t>
                      </a:r>
                      <a:r>
                        <a:rPr lang="es-ES" sz="1800" b="1" baseline="0" dirty="0" smtClean="0">
                          <a:solidFill>
                            <a:schemeClr val="tx1"/>
                          </a:solidFill>
                        </a:rPr>
                        <a:t> y Boletas de Honorarios o Prestación de Servicios de Terceros en Originales</a:t>
                      </a:r>
                      <a:endParaRPr lang="es-ES" sz="1800" b="1" dirty="0">
                        <a:solidFill>
                          <a:schemeClr val="tx1"/>
                        </a:solidFill>
                      </a:endParaRPr>
                    </a:p>
                  </a:txBody>
                  <a:tcPr/>
                </a:tc>
              </a:tr>
              <a:tr h="3252672">
                <a:tc>
                  <a:txBody>
                    <a:bodyPr/>
                    <a:lstStyle/>
                    <a:p>
                      <a:r>
                        <a:rPr lang="es-ES" sz="2200" b="1" u="sng" dirty="0" smtClean="0"/>
                        <a:t>Facturas  </a:t>
                      </a:r>
                      <a:r>
                        <a:rPr lang="es-ES" sz="2200" b="0" u="none" dirty="0" smtClean="0"/>
                        <a:t>deben:</a:t>
                      </a:r>
                      <a:endParaRPr lang="es-ES" sz="2200" b="1" u="sng" baseline="0" dirty="0" smtClean="0"/>
                    </a:p>
                    <a:p>
                      <a:pPr marL="342900" indent="-342900">
                        <a:buFont typeface="+mj-lt"/>
                        <a:buAutoNum type="alphaLcParenR"/>
                      </a:pPr>
                      <a:r>
                        <a:rPr lang="es-ES" sz="1800" dirty="0" smtClean="0"/>
                        <a:t>Se</a:t>
                      </a:r>
                      <a:r>
                        <a:rPr lang="es-ES" sz="1800" baseline="0" dirty="0" smtClean="0"/>
                        <a:t>r extendida a nombre del Ejecutor.</a:t>
                      </a:r>
                    </a:p>
                    <a:p>
                      <a:pPr marL="342900" indent="-342900">
                        <a:buFont typeface="+mj-lt"/>
                        <a:buAutoNum type="alphaLcParenR"/>
                      </a:pPr>
                      <a:r>
                        <a:rPr lang="es-ES" sz="1800" baseline="0" dirty="0" smtClean="0"/>
                        <a:t>La fecha de emisión de la Factura debe encontrarse dentro del período de ejecución indicada en la Resolución que aprueba el convenio.</a:t>
                      </a:r>
                    </a:p>
                    <a:p>
                      <a:pPr marL="342900" indent="-342900">
                        <a:buFont typeface="+mj-lt"/>
                        <a:buAutoNum type="alphaLcParenR"/>
                      </a:pPr>
                      <a:r>
                        <a:rPr lang="es-ES" sz="1800" baseline="0" dirty="0" smtClean="0"/>
                        <a:t>El gasto debe encontrarse dentro de los objetivos del proyecto de acuerdo a los ítem y montos autorizados.</a:t>
                      </a:r>
                    </a:p>
                    <a:p>
                      <a:pPr marL="342900" indent="-342900">
                        <a:buFont typeface="+mj-lt"/>
                        <a:buAutoNum type="alphaLcParenR"/>
                      </a:pPr>
                      <a:r>
                        <a:rPr lang="es-ES" sz="1800" baseline="0" dirty="0" smtClean="0"/>
                        <a:t>El gasto debe corresponder al giro de la persona jurídica que está emitiendo la factura.</a:t>
                      </a:r>
                    </a:p>
                    <a:p>
                      <a:pPr marL="342900" indent="-342900">
                        <a:buFont typeface="+mj-lt"/>
                        <a:buAutoNum type="alphaLcParenR"/>
                      </a:pPr>
                      <a:r>
                        <a:rPr lang="es-ES" sz="1800" baseline="0" dirty="0" smtClean="0"/>
                        <a:t>Las Facturas que en su detalle indiquen “Según guía de despacho </a:t>
                      </a:r>
                      <a:r>
                        <a:rPr lang="es-ES" sz="1800" baseline="0" dirty="0" err="1" smtClean="0"/>
                        <a:t>Nro.xx</a:t>
                      </a:r>
                      <a:r>
                        <a:rPr lang="es-ES" sz="1800" baseline="0" dirty="0" smtClean="0"/>
                        <a:t>”, deben adjuntar la guía mencionada.</a:t>
                      </a:r>
                    </a:p>
                    <a:p>
                      <a:pPr marL="342900" indent="-342900">
                        <a:buFont typeface="+mj-lt"/>
                        <a:buAutoNum type="alphaLcParenR"/>
                      </a:pPr>
                      <a:r>
                        <a:rPr lang="es-ES" sz="1800" dirty="0" smtClean="0"/>
                        <a:t>Debe</a:t>
                      </a:r>
                      <a:r>
                        <a:rPr lang="es-ES" sz="1800" baseline="0" dirty="0" smtClean="0"/>
                        <a:t> estar en condiciones de legibilidad e integridad para ser revisado.</a:t>
                      </a:r>
                    </a:p>
                    <a:p>
                      <a:pPr marL="342900" indent="-342900">
                        <a:buFont typeface="+mj-lt"/>
                        <a:buAutoNum type="alphaLcParenR"/>
                      </a:pPr>
                      <a:r>
                        <a:rPr lang="es-ES" sz="1800" baseline="0" dirty="0" smtClean="0"/>
                        <a:t>Es obligación que la Factura acredite el pago con la conformidad del Emisor del Documento, para esto se debe timbrar la factura como cancelado y/o pagado, estampando la firma del Emisor del documento indicando la fecha de recepción del pago y/o adjuntar la copia “cedible”.</a:t>
                      </a:r>
                      <a:endParaRPr lang="es-ES" sz="1800" dirty="0"/>
                    </a:p>
                  </a:txBody>
                  <a:tcPr>
                    <a:solidFill>
                      <a:schemeClr val="bg2"/>
                    </a:solidFill>
                  </a:tcPr>
                </a:tc>
              </a:tr>
              <a:tr h="351640">
                <a:tc>
                  <a:txBody>
                    <a:bodyPr/>
                    <a:lstStyle/>
                    <a:p>
                      <a:endParaRPr lang="es-ES" sz="1800" dirty="0"/>
                    </a:p>
                  </a:txBody>
                  <a:tcPr/>
                </a:tc>
              </a:tr>
            </a:tbl>
          </a:graphicData>
        </a:graphic>
      </p:graphicFrame>
      <p:pic>
        <p:nvPicPr>
          <p:cNvPr id="4" name="Picture 2" descr="Resultado de imagen para informe financie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89649">
            <a:off x="7124257" y="279414"/>
            <a:ext cx="1905741" cy="117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90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4668" y="548680"/>
            <a:ext cx="7406640" cy="841216"/>
          </a:xfrm>
        </p:spPr>
        <p:txBody>
          <a:bodyPr>
            <a:normAutofit/>
          </a:bodyPr>
          <a:lstStyle/>
          <a:p>
            <a:pPr algn="r"/>
            <a:r>
              <a:rPr lang="es-ES_tradnl" sz="3200" u="sng" dirty="0" smtClean="0">
                <a:latin typeface="+mn-lt"/>
              </a:rPr>
              <a:t>Tipos de Iniciativas Financiables</a:t>
            </a:r>
            <a:endParaRPr lang="es-ES" sz="3200" u="sng" dirty="0">
              <a:latin typeface="+mn-l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95090302"/>
              </p:ext>
            </p:extLst>
          </p:nvPr>
        </p:nvGraphicFramePr>
        <p:xfrm>
          <a:off x="1187624" y="2204864"/>
          <a:ext cx="7404100" cy="4268451"/>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1770534"/>
                <a:gridCol w="5633566"/>
              </a:tblGrid>
              <a:tr h="447311">
                <a:tc>
                  <a:txBody>
                    <a:bodyPr/>
                    <a:lstStyle/>
                    <a:p>
                      <a:pPr algn="ctr"/>
                      <a:r>
                        <a:rPr lang="es-ES_tradnl" sz="2000" dirty="0" smtClean="0"/>
                        <a:t>ACTIVIDAD</a:t>
                      </a:r>
                      <a:r>
                        <a:rPr lang="es-ES_tradnl" sz="2000" baseline="0" dirty="0" smtClean="0"/>
                        <a:t> </a:t>
                      </a:r>
                      <a:endParaRPr lang="es-ES" sz="2000" dirty="0"/>
                    </a:p>
                  </a:txBody>
                  <a:tcPr>
                    <a:solidFill>
                      <a:schemeClr val="accent1"/>
                    </a:solidFill>
                  </a:tcPr>
                </a:tc>
                <a:tc>
                  <a:txBody>
                    <a:bodyPr/>
                    <a:lstStyle/>
                    <a:p>
                      <a:pPr algn="ctr"/>
                      <a:r>
                        <a:rPr lang="es-ES_tradnl" sz="2000" dirty="0" smtClean="0"/>
                        <a:t>DESCRIPCIÓN </a:t>
                      </a:r>
                      <a:endParaRPr lang="es-ES" sz="2000" dirty="0"/>
                    </a:p>
                  </a:txBody>
                  <a:tcPr>
                    <a:solidFill>
                      <a:schemeClr val="accent1"/>
                    </a:solidFill>
                  </a:tcPr>
                </a:tc>
              </a:tr>
              <a:tr h="1349903">
                <a:tc>
                  <a:txBody>
                    <a:bodyPr/>
                    <a:lstStyle/>
                    <a:p>
                      <a:pPr algn="just"/>
                      <a:r>
                        <a:rPr lang="es-ES_tradnl" sz="1600" b="1" dirty="0" smtClean="0"/>
                        <a:t>Formativas</a:t>
                      </a:r>
                      <a:endParaRPr lang="es-ES" sz="1600" b="1" dirty="0"/>
                    </a:p>
                  </a:txBody>
                  <a:tcPr>
                    <a:solidFill>
                      <a:schemeClr val="bg2"/>
                    </a:solidFill>
                  </a:tcPr>
                </a:tc>
                <a:tc>
                  <a:txBody>
                    <a:bodyPr/>
                    <a:lstStyle/>
                    <a:p>
                      <a:pPr algn="just"/>
                      <a:r>
                        <a:rPr lang="es-ES" sz="1350" kern="1200" dirty="0" smtClean="0">
                          <a:solidFill>
                            <a:schemeClr val="dk1"/>
                          </a:solidFill>
                          <a:effectLst/>
                          <a:latin typeface="+mn-lt"/>
                          <a:ea typeface="+mn-ea"/>
                          <a:cs typeface="+mn-cs"/>
                        </a:rPr>
                        <a:t>Iniciativas de capacitación destinadas a fortalecer el desarrollo organizacional de las entidades deportivas y el nivel técnico de los deportistas, técnicos, jueces y árbitros, en distintas disciplinas deportivas.</a:t>
                      </a:r>
                    </a:p>
                    <a:p>
                      <a:pPr algn="just"/>
                      <a:r>
                        <a:rPr lang="es-ES" sz="1350" kern="1200" dirty="0" smtClean="0">
                          <a:solidFill>
                            <a:schemeClr val="dk1"/>
                          </a:solidFill>
                          <a:effectLst/>
                          <a:latin typeface="+mn-lt"/>
                          <a:ea typeface="+mn-ea"/>
                          <a:cs typeface="+mn-cs"/>
                        </a:rPr>
                        <a:t>Iniciativas en el ámbito del deporte formativo o escolar, destinado a satisfacer las necesidades motoras de los beneficiarios y a educar a través del conocimiento, aprendizaje y desarrollo de algún tipo de disciplina deportiva.</a:t>
                      </a:r>
                    </a:p>
                    <a:p>
                      <a:pPr algn="just"/>
                      <a:r>
                        <a:rPr lang="es-ES" sz="1350" kern="1200" dirty="0" smtClean="0">
                          <a:solidFill>
                            <a:schemeClr val="dk1"/>
                          </a:solidFill>
                          <a:effectLst/>
                          <a:latin typeface="+mn-lt"/>
                          <a:ea typeface="+mn-ea"/>
                          <a:cs typeface="+mn-cs"/>
                        </a:rPr>
                        <a:t>Capacitación para apoyo a la Gestión de las Organizaciones Deportivas y otras instituciones vinculadas a la gestión deportiva.</a:t>
                      </a:r>
                      <a:endParaRPr lang="es-ES" sz="1600" dirty="0"/>
                    </a:p>
                  </a:txBody>
                  <a:tcPr>
                    <a:solidFill>
                      <a:schemeClr val="bg2"/>
                    </a:solidFill>
                  </a:tcPr>
                </a:tc>
              </a:tr>
              <a:tr h="552650">
                <a:tc>
                  <a:txBody>
                    <a:bodyPr/>
                    <a:lstStyle/>
                    <a:p>
                      <a:pPr algn="just"/>
                      <a:r>
                        <a:rPr lang="es-ES_tradnl" sz="1600" b="1" dirty="0" smtClean="0"/>
                        <a:t>Recreativas y de Participación</a:t>
                      </a:r>
                      <a:r>
                        <a:rPr lang="es-ES_tradnl" sz="1600" b="1" baseline="0" dirty="0" smtClean="0"/>
                        <a:t> </a:t>
                      </a:r>
                      <a:endParaRPr lang="es-ES" sz="1600" b="1" dirty="0"/>
                    </a:p>
                  </a:txBody>
                  <a:tcPr>
                    <a:solidFill>
                      <a:schemeClr val="bg2"/>
                    </a:solidFill>
                  </a:tcPr>
                </a:tc>
                <a:tc>
                  <a:txBody>
                    <a:bodyPr/>
                    <a:lstStyle/>
                    <a:p>
                      <a:pPr algn="just">
                        <a:spcAft>
                          <a:spcPts val="0"/>
                        </a:spcAft>
                      </a:pPr>
                      <a:r>
                        <a:rPr lang="es-ES" sz="1350" kern="1200" dirty="0">
                          <a:solidFill>
                            <a:schemeClr val="dk1"/>
                          </a:solidFill>
                          <a:effectLst/>
                          <a:latin typeface="+mn-lt"/>
                          <a:ea typeface="+mn-ea"/>
                          <a:cs typeface="+mn-cs"/>
                        </a:rPr>
                        <a:t>Iniciativas en el ámbito deportivo-recreativo, destinado a acercar a la población al desarrollo de actividad física y promover un estilo de vida saludable. </a:t>
                      </a:r>
                    </a:p>
                  </a:txBody>
                  <a:tcPr marL="68580" marR="68580" marT="0" marB="0">
                    <a:solidFill>
                      <a:schemeClr val="bg2"/>
                    </a:solidFill>
                  </a:tcPr>
                </a:tc>
              </a:tr>
              <a:tr h="1466560">
                <a:tc>
                  <a:txBody>
                    <a:bodyPr/>
                    <a:lstStyle/>
                    <a:p>
                      <a:pPr algn="just"/>
                      <a:r>
                        <a:rPr lang="es-ES_tradnl" sz="1600" b="1" dirty="0" smtClean="0"/>
                        <a:t>Competitivas </a:t>
                      </a:r>
                      <a:endParaRPr lang="es-ES" sz="1600" b="1" dirty="0"/>
                    </a:p>
                  </a:txBody>
                  <a:tcPr>
                    <a:solidFill>
                      <a:schemeClr val="bg2"/>
                    </a:solidFill>
                  </a:tcPr>
                </a:tc>
                <a:tc>
                  <a:txBody>
                    <a:bodyPr/>
                    <a:lstStyle/>
                    <a:p>
                      <a:pPr algn="just">
                        <a:spcAft>
                          <a:spcPts val="0"/>
                        </a:spcAft>
                      </a:pPr>
                      <a:r>
                        <a:rPr lang="es-ES" sz="1350" kern="1200" dirty="0" smtClean="0">
                          <a:solidFill>
                            <a:schemeClr val="dk1"/>
                          </a:solidFill>
                          <a:effectLst/>
                          <a:latin typeface="+mn-lt"/>
                          <a:ea typeface="+mn-ea"/>
                          <a:cs typeface="+mn-cs"/>
                        </a:rPr>
                        <a:t>Incluye la organización de eventos locales y regionales y la participación en actividades de carácter competitivas fuera de la comuna, de la región o del país.</a:t>
                      </a:r>
                      <a:endParaRPr lang="es-ES" sz="1350" kern="1200" dirty="0">
                        <a:solidFill>
                          <a:schemeClr val="dk1"/>
                        </a:solidFill>
                        <a:effectLst/>
                        <a:latin typeface="+mn-lt"/>
                        <a:ea typeface="+mn-ea"/>
                        <a:cs typeface="+mn-cs"/>
                      </a:endParaRPr>
                    </a:p>
                  </a:txBody>
                  <a:tcPr marL="68580" marR="68580" marT="0" marB="0">
                    <a:solidFill>
                      <a:schemeClr val="bg2"/>
                    </a:solidFill>
                  </a:tcPr>
                </a:tc>
              </a:tr>
            </a:tbl>
          </a:graphicData>
        </a:graphic>
      </p:graphicFrame>
      <p:pic>
        <p:nvPicPr>
          <p:cNvPr id="5" name="Imagen 4"/>
          <p:cNvPicPr>
            <a:picLocks noChangeAspect="1"/>
          </p:cNvPicPr>
          <p:nvPr/>
        </p:nvPicPr>
        <p:blipFill>
          <a:blip r:embed="rId2"/>
          <a:stretch>
            <a:fillRect/>
          </a:stretch>
        </p:blipFill>
        <p:spPr>
          <a:xfrm rot="19812888">
            <a:off x="15351" y="382991"/>
            <a:ext cx="2398634" cy="1716454"/>
          </a:xfrm>
          <a:prstGeom prst="rect">
            <a:avLst/>
          </a:prstGeom>
        </p:spPr>
      </p:pic>
    </p:spTree>
    <p:extLst>
      <p:ext uri="{BB962C8B-B14F-4D97-AF65-F5344CB8AC3E}">
        <p14:creationId xmlns:p14="http://schemas.microsoft.com/office/powerpoint/2010/main" val="54289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225571271"/>
              </p:ext>
            </p:extLst>
          </p:nvPr>
        </p:nvGraphicFramePr>
        <p:xfrm>
          <a:off x="755576" y="1376029"/>
          <a:ext cx="7848871" cy="545592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7848871"/>
              </a:tblGrid>
              <a:tr h="628768">
                <a:tc>
                  <a:txBody>
                    <a:bodyPr/>
                    <a:lstStyle/>
                    <a:p>
                      <a:r>
                        <a:rPr lang="es-ES" sz="1800" b="1" dirty="0" smtClean="0">
                          <a:solidFill>
                            <a:schemeClr val="tx1"/>
                          </a:solidFill>
                        </a:rPr>
                        <a:t>Facturas</a:t>
                      </a:r>
                      <a:r>
                        <a:rPr lang="es-ES" sz="1800" b="1" baseline="0" dirty="0" smtClean="0">
                          <a:solidFill>
                            <a:schemeClr val="tx1"/>
                          </a:solidFill>
                        </a:rPr>
                        <a:t> y Boletas de Honorarios o Prestación de Servicios de Terceros en Originales</a:t>
                      </a:r>
                      <a:endParaRPr lang="es-ES" sz="1800" b="1" dirty="0">
                        <a:solidFill>
                          <a:schemeClr val="tx1"/>
                        </a:solidFill>
                      </a:endParaRPr>
                    </a:p>
                  </a:txBody>
                  <a:tcPr/>
                </a:tc>
              </a:tr>
              <a:tr h="4371437">
                <a:tc>
                  <a:txBody>
                    <a:bodyPr/>
                    <a:lstStyle/>
                    <a:p>
                      <a:r>
                        <a:rPr lang="es-ES" sz="2200" b="1" u="sng" dirty="0" smtClean="0"/>
                        <a:t>Facturas  </a:t>
                      </a:r>
                      <a:r>
                        <a:rPr lang="es-ES" sz="2200" b="0" u="none" dirty="0" smtClean="0"/>
                        <a:t>deben:</a:t>
                      </a:r>
                    </a:p>
                    <a:p>
                      <a:endParaRPr lang="es-ES" sz="2200" b="0" u="none" baseline="0" dirty="0" smtClean="0"/>
                    </a:p>
                    <a:p>
                      <a:r>
                        <a:rPr lang="es-ES" sz="2200" b="0" u="none" baseline="0" dirty="0" smtClean="0"/>
                        <a:t>h) Los gastos que se facturen en forma totalizada por ejemplo, pasajes, hospedajes, transportes, producción u otros similares, deberán adjuntar un listado donde se detalle lo siguiente y según corresponda:</a:t>
                      </a:r>
                    </a:p>
                    <a:p>
                      <a:pPr marL="342900" indent="-342900">
                        <a:buFont typeface="Arial" panose="020B0604020202020204" pitchFamily="34" charset="0"/>
                        <a:buChar char="•"/>
                      </a:pPr>
                      <a:r>
                        <a:rPr lang="es-ES" sz="2200" b="0" u="none" baseline="0" dirty="0" smtClean="0"/>
                        <a:t>Listado de pasajeros indicando nombres de viajeros y fechas de viajes.</a:t>
                      </a:r>
                    </a:p>
                    <a:p>
                      <a:pPr marL="342900" indent="-342900">
                        <a:buFont typeface="Arial" panose="020B0604020202020204" pitchFamily="34" charset="0"/>
                        <a:buChar char="•"/>
                      </a:pPr>
                      <a:r>
                        <a:rPr lang="es-ES" sz="2200" b="0" u="none" baseline="0" dirty="0" smtClean="0"/>
                        <a:t>Lista de pasajeros indicando nombres, fechas y días de hospedaje.</a:t>
                      </a:r>
                    </a:p>
                    <a:p>
                      <a:pPr marL="342900" indent="-342900">
                        <a:buFont typeface="Arial" panose="020B0604020202020204" pitchFamily="34" charset="0"/>
                        <a:buChar char="•"/>
                      </a:pPr>
                      <a:r>
                        <a:rPr lang="es-ES" sz="2200" b="0" u="none" baseline="0" dirty="0" smtClean="0"/>
                        <a:t>Ruta de Transporte indicando las respectivas fechas</a:t>
                      </a:r>
                    </a:p>
                    <a:p>
                      <a:pPr marL="342900" indent="-342900">
                        <a:buFont typeface="Arial" panose="020B0604020202020204" pitchFamily="34" charset="0"/>
                        <a:buChar char="•"/>
                      </a:pPr>
                      <a:r>
                        <a:rPr lang="es-ES" sz="2200" b="0" u="none" baseline="0" dirty="0" smtClean="0"/>
                        <a:t>Otros antecedentes que pueda solicitar el revisor de la rendición como complemento de la información entregada.</a:t>
                      </a:r>
                    </a:p>
                  </a:txBody>
                  <a:tcPr>
                    <a:solidFill>
                      <a:schemeClr val="bg2"/>
                    </a:solidFill>
                  </a:tcPr>
                </a:tc>
              </a:tr>
              <a:tr h="359296">
                <a:tc>
                  <a:txBody>
                    <a:bodyPr/>
                    <a:lstStyle/>
                    <a:p>
                      <a:endParaRPr lang="es-ES" sz="1800" dirty="0"/>
                    </a:p>
                  </a:txBody>
                  <a:tcPr/>
                </a:tc>
              </a:tr>
            </a:tbl>
          </a:graphicData>
        </a:graphic>
      </p:graphicFrame>
      <p:pic>
        <p:nvPicPr>
          <p:cNvPr id="7" name="Picture 2" descr="Resultado de imagen para informe financie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89649">
            <a:off x="7124257" y="279414"/>
            <a:ext cx="1905741" cy="117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90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856351463"/>
              </p:ext>
            </p:extLst>
          </p:nvPr>
        </p:nvGraphicFramePr>
        <p:xfrm>
          <a:off x="323528" y="1497151"/>
          <a:ext cx="8496944" cy="5172209"/>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8496944"/>
              </a:tblGrid>
              <a:tr h="828936">
                <a:tc>
                  <a:txBody>
                    <a:bodyPr/>
                    <a:lstStyle/>
                    <a:p>
                      <a:r>
                        <a:rPr lang="es-ES" sz="1800" b="1" dirty="0" smtClean="0">
                          <a:solidFill>
                            <a:schemeClr val="tx1"/>
                          </a:solidFill>
                        </a:rPr>
                        <a:t>SE CONSIDERAN GASTOS RECHAZADOS (gastos no ofertados en el proyecto original</a:t>
                      </a:r>
                      <a:r>
                        <a:rPr lang="es-ES" sz="1800" b="1" baseline="0" dirty="0" smtClean="0">
                          <a:solidFill>
                            <a:schemeClr val="tx1"/>
                          </a:solidFill>
                        </a:rPr>
                        <a:t>, no solicitados formalmente para modificación y que no están de acuerdo al Instructivo que rige el concurso)</a:t>
                      </a:r>
                      <a:endParaRPr lang="es-ES" sz="1800" b="1" dirty="0">
                        <a:solidFill>
                          <a:schemeClr val="tx1"/>
                        </a:solidFill>
                      </a:endParaRPr>
                    </a:p>
                  </a:txBody>
                  <a:tcPr/>
                </a:tc>
              </a:tr>
              <a:tr h="3892049">
                <a:tc>
                  <a:txBody>
                    <a:bodyPr/>
                    <a:lstStyle/>
                    <a:p>
                      <a:pPr marL="457200" indent="-457200">
                        <a:buFont typeface="+mj-lt"/>
                        <a:buAutoNum type="alphaLcParenR"/>
                      </a:pPr>
                      <a:r>
                        <a:rPr lang="es-ES" sz="1800" b="0" u="none" baseline="0" dirty="0" smtClean="0"/>
                        <a:t>Facturas y/o Boletas de Honorarios fuera de fecha de ejecución.</a:t>
                      </a:r>
                    </a:p>
                    <a:p>
                      <a:pPr marL="457200" indent="-457200">
                        <a:buFont typeface="+mj-lt"/>
                        <a:buAutoNum type="alphaLcParenR"/>
                      </a:pPr>
                      <a:r>
                        <a:rPr lang="es-ES" sz="1800" b="0" u="none" baseline="0" dirty="0" smtClean="0"/>
                        <a:t>Boletas de Honorarios y Facturas, sin acreditar el pago.</a:t>
                      </a:r>
                    </a:p>
                    <a:p>
                      <a:pPr marL="457200" indent="-457200">
                        <a:buFont typeface="+mj-lt"/>
                        <a:buAutoNum type="alphaLcParenR"/>
                      </a:pPr>
                      <a:r>
                        <a:rPr lang="es-ES" sz="1800" b="0" u="none" baseline="0" dirty="0" smtClean="0"/>
                        <a:t>Factura y Boletas que no corresponden al giro de lo cobrado</a:t>
                      </a:r>
                    </a:p>
                    <a:p>
                      <a:pPr marL="457200" indent="-457200">
                        <a:buFont typeface="+mj-lt"/>
                        <a:buAutoNum type="alphaLcParenR"/>
                      </a:pPr>
                      <a:r>
                        <a:rPr lang="es-ES" sz="1800" b="0" u="none" baseline="0" dirty="0" smtClean="0"/>
                        <a:t>Fotocopias de Facturas y Boletas de Honorarios.</a:t>
                      </a:r>
                    </a:p>
                    <a:p>
                      <a:pPr marL="457200" indent="-457200">
                        <a:buFont typeface="+mj-lt"/>
                        <a:buAutoNum type="alphaLcParenR"/>
                      </a:pPr>
                      <a:r>
                        <a:rPr lang="es-ES" sz="1800" b="0" u="none" baseline="0" dirty="0" smtClean="0"/>
                        <a:t>Gastos no acreditados con Facturas y Boletas de Honorarios, según corresponda.</a:t>
                      </a:r>
                    </a:p>
                    <a:p>
                      <a:pPr marL="457200" indent="-457200">
                        <a:buFont typeface="+mj-lt"/>
                        <a:buAutoNum type="alphaLcParenR"/>
                      </a:pPr>
                      <a:r>
                        <a:rPr lang="es-ES" sz="1800" b="0" u="none" baseline="0" dirty="0" smtClean="0"/>
                        <a:t>Facturas y Boletas de Honorarios no timbradas por el SII ya sea en forma manual y electrónica.</a:t>
                      </a:r>
                    </a:p>
                    <a:p>
                      <a:pPr marL="457200" indent="-457200">
                        <a:buFont typeface="+mj-lt"/>
                        <a:buAutoNum type="alphaLcParenR"/>
                      </a:pPr>
                      <a:r>
                        <a:rPr lang="es-ES" sz="1800" b="0" u="none" baseline="0" dirty="0" smtClean="0"/>
                        <a:t>Cualquier gasto rendido que no haya sido previamente autorizado en la Ficha de Postulación de Proyecto ya sea mediante autorización expresa del Intendente o de quien haya sido autorizado para actuar en representación del mismo para este efecto.</a:t>
                      </a:r>
                    </a:p>
                    <a:p>
                      <a:pPr marL="457200" indent="-457200">
                        <a:buFont typeface="+mj-lt"/>
                        <a:buAutoNum type="alphaLcParenR"/>
                      </a:pPr>
                      <a:r>
                        <a:rPr lang="es-ES" sz="1800" b="0" u="none" baseline="0" dirty="0" smtClean="0"/>
                        <a:t>Aplicar los saldos gastados cuando estos sean mayores a los autorizados a otro ítem sin tener las autorizaciones previas y formalizadas mediante oficio del G. Regional.</a:t>
                      </a:r>
                    </a:p>
                  </a:txBody>
                  <a:tcPr>
                    <a:solidFill>
                      <a:schemeClr val="bg2"/>
                    </a:solidFill>
                  </a:tcPr>
                </a:tc>
              </a:tr>
              <a:tr h="331575">
                <a:tc>
                  <a:txBody>
                    <a:bodyPr/>
                    <a:lstStyle/>
                    <a:p>
                      <a:endParaRPr lang="es-ES" sz="1800" dirty="0"/>
                    </a:p>
                  </a:txBody>
                  <a:tcPr/>
                </a:tc>
              </a:tr>
            </a:tbl>
          </a:graphicData>
        </a:graphic>
      </p:graphicFrame>
      <p:pic>
        <p:nvPicPr>
          <p:cNvPr id="7" name="Picture 2" descr="Resultado de imagen para informe financie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89649">
            <a:off x="7219845" y="246364"/>
            <a:ext cx="1905741" cy="117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64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953452038"/>
              </p:ext>
            </p:extLst>
          </p:nvPr>
        </p:nvGraphicFramePr>
        <p:xfrm>
          <a:off x="771372" y="1093835"/>
          <a:ext cx="7848871" cy="5365965"/>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7848871"/>
              </a:tblGrid>
              <a:tr h="628768">
                <a:tc>
                  <a:txBody>
                    <a:bodyPr/>
                    <a:lstStyle/>
                    <a:p>
                      <a:r>
                        <a:rPr lang="es-ES" sz="1800" b="1" dirty="0" smtClean="0">
                          <a:solidFill>
                            <a:schemeClr val="tx1"/>
                          </a:solidFill>
                        </a:rPr>
                        <a:t>EL</a:t>
                      </a:r>
                      <a:r>
                        <a:rPr lang="es-ES" sz="1800" b="1" baseline="0" dirty="0" smtClean="0">
                          <a:solidFill>
                            <a:schemeClr val="tx1"/>
                          </a:solidFill>
                        </a:rPr>
                        <a:t> INFORME FINAL DE EJECUCIÓN DEBE CONTENER LO SIGUIENTE:</a:t>
                      </a:r>
                      <a:endParaRPr lang="es-ES" sz="1800" b="1" dirty="0">
                        <a:solidFill>
                          <a:schemeClr val="tx1"/>
                        </a:solidFill>
                      </a:endParaRPr>
                    </a:p>
                  </a:txBody>
                  <a:tcPr/>
                </a:tc>
              </a:tr>
              <a:tr h="4371437">
                <a:tc>
                  <a:txBody>
                    <a:bodyPr/>
                    <a:lstStyle/>
                    <a:p>
                      <a:pPr marL="457200" indent="-457200">
                        <a:buFont typeface="+mj-lt"/>
                        <a:buAutoNum type="arabicPeriod"/>
                      </a:pPr>
                      <a:r>
                        <a:rPr lang="es-ES" sz="2200" b="0" u="none" baseline="0" dirty="0" smtClean="0"/>
                        <a:t>Desarrollo de las actividades realizadas, cumplimientos de objetivos, resultados obtenidos y toda información relevante que aporte a la ejecución de la iniciativa.</a:t>
                      </a:r>
                    </a:p>
                    <a:p>
                      <a:pPr marL="457200" indent="-457200">
                        <a:buFont typeface="+mj-lt"/>
                        <a:buAutoNum type="arabicPeriod"/>
                      </a:pPr>
                      <a:r>
                        <a:rPr lang="es-ES" sz="2200" b="0" u="none" baseline="0" dirty="0" smtClean="0"/>
                        <a:t>Listas de Asistencias (si corresponde)</a:t>
                      </a:r>
                    </a:p>
                    <a:p>
                      <a:pPr marL="457200" indent="-457200">
                        <a:buFont typeface="+mj-lt"/>
                        <a:buAutoNum type="arabicPeriod"/>
                      </a:pPr>
                      <a:r>
                        <a:rPr lang="es-ES" sz="2200" b="0" u="none" baseline="0" dirty="0" smtClean="0"/>
                        <a:t>Listado de Alojamiento (si corresponde)</a:t>
                      </a:r>
                    </a:p>
                    <a:p>
                      <a:pPr marL="457200" indent="-457200">
                        <a:buFont typeface="+mj-lt"/>
                        <a:buAutoNum type="arabicPeriod"/>
                      </a:pPr>
                      <a:r>
                        <a:rPr lang="es-ES" sz="2200" b="0" u="none" baseline="0" dirty="0" smtClean="0"/>
                        <a:t>Lista de Pasajeros (si corresponde)</a:t>
                      </a:r>
                    </a:p>
                    <a:p>
                      <a:pPr marL="457200" indent="-457200">
                        <a:buFont typeface="+mj-lt"/>
                        <a:buAutoNum type="arabicPeriod"/>
                      </a:pPr>
                      <a:r>
                        <a:rPr lang="es-ES" sz="2200" b="0" u="none" baseline="0" dirty="0" smtClean="0"/>
                        <a:t>Certificado Destino Inversión (si corresponde)</a:t>
                      </a:r>
                    </a:p>
                    <a:p>
                      <a:pPr marL="457200" indent="-457200">
                        <a:buFont typeface="+mj-lt"/>
                        <a:buAutoNum type="arabicPeriod"/>
                      </a:pPr>
                      <a:r>
                        <a:rPr lang="es-ES" sz="2200" b="0" u="none" baseline="0" dirty="0" smtClean="0"/>
                        <a:t>Informes de Honorarios</a:t>
                      </a:r>
                    </a:p>
                    <a:p>
                      <a:pPr marL="457200" indent="-457200">
                        <a:buFont typeface="+mj-lt"/>
                        <a:buAutoNum type="arabicPeriod"/>
                      </a:pPr>
                      <a:r>
                        <a:rPr lang="es-ES" sz="2200" b="0" u="none" baseline="0" dirty="0" smtClean="0"/>
                        <a:t>Fotografías de respaldo</a:t>
                      </a:r>
                    </a:p>
                    <a:p>
                      <a:pPr marL="457200" indent="-457200">
                        <a:buFont typeface="+mj-lt"/>
                        <a:buAutoNum type="arabicPeriod"/>
                      </a:pPr>
                      <a:r>
                        <a:rPr lang="es-ES" sz="2200" b="0" u="none" baseline="0" dirty="0" smtClean="0"/>
                        <a:t>Fotografías de la inversión adquirida</a:t>
                      </a:r>
                    </a:p>
                    <a:p>
                      <a:pPr marL="457200" indent="-457200">
                        <a:buFont typeface="+mj-lt"/>
                        <a:buAutoNum type="arabicPeriod"/>
                      </a:pPr>
                      <a:r>
                        <a:rPr lang="es-ES" sz="2200" b="0" u="none" baseline="0" dirty="0" smtClean="0"/>
                        <a:t>Respaldo y Fotografías de la Difusión</a:t>
                      </a:r>
                    </a:p>
                    <a:p>
                      <a:pPr marL="457200" indent="-457200">
                        <a:buFont typeface="+mj-lt"/>
                        <a:buAutoNum type="arabicPeriod"/>
                      </a:pPr>
                      <a:r>
                        <a:rPr lang="es-ES" sz="2200" b="0" u="none" baseline="0" dirty="0" smtClean="0"/>
                        <a:t>Otros antecedentes.</a:t>
                      </a:r>
                    </a:p>
                  </a:txBody>
                  <a:tcPr>
                    <a:solidFill>
                      <a:schemeClr val="bg2"/>
                    </a:solidFill>
                  </a:tcPr>
                </a:tc>
              </a:tr>
              <a:tr h="359296">
                <a:tc>
                  <a:txBody>
                    <a:bodyPr/>
                    <a:lstStyle/>
                    <a:p>
                      <a:endParaRPr lang="es-ES" sz="1800" dirty="0"/>
                    </a:p>
                  </a:txBody>
                  <a:tcPr/>
                </a:tc>
              </a:tr>
            </a:tbl>
          </a:graphicData>
        </a:graphic>
      </p:graphicFrame>
      <p:pic>
        <p:nvPicPr>
          <p:cNvPr id="5122" name="Picture 2" descr="Resultado de imagen para informe ejecu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248" y="0"/>
            <a:ext cx="350520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535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306609025"/>
              </p:ext>
            </p:extLst>
          </p:nvPr>
        </p:nvGraphicFramePr>
        <p:xfrm>
          <a:off x="1115616" y="1700808"/>
          <a:ext cx="7200800" cy="3810271"/>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2604544"/>
                <a:gridCol w="4596256"/>
              </a:tblGrid>
              <a:tr h="955906">
                <a:tc>
                  <a:txBody>
                    <a:bodyPr/>
                    <a:lstStyle/>
                    <a:p>
                      <a:pPr algn="ctr"/>
                      <a:endParaRPr lang="es-ES_tradnl" sz="2000" dirty="0" smtClean="0"/>
                    </a:p>
                    <a:p>
                      <a:pPr algn="ctr"/>
                      <a:r>
                        <a:rPr lang="es-ES_tradnl" sz="2000" dirty="0" smtClean="0"/>
                        <a:t>ITEM</a:t>
                      </a:r>
                      <a:r>
                        <a:rPr lang="es-ES_tradnl" sz="2000" baseline="0" dirty="0" smtClean="0"/>
                        <a:t> </a:t>
                      </a:r>
                      <a:endParaRPr lang="es-ES" sz="2000" dirty="0"/>
                    </a:p>
                  </a:txBody>
                  <a:tcPr/>
                </a:tc>
                <a:tc>
                  <a:txBody>
                    <a:bodyPr/>
                    <a:lstStyle/>
                    <a:p>
                      <a:pPr algn="ctr"/>
                      <a:r>
                        <a:rPr lang="es-ES_tradnl" sz="2000" dirty="0" smtClean="0"/>
                        <a:t>DOCUMENTOS</a:t>
                      </a:r>
                      <a:r>
                        <a:rPr lang="es-ES_tradnl" sz="2000" baseline="0" dirty="0" smtClean="0"/>
                        <a:t> DE RESPALDOS ACEPTADOS</a:t>
                      </a:r>
                      <a:endParaRPr lang="es-ES" sz="2000" dirty="0"/>
                    </a:p>
                  </a:txBody>
                  <a:tcPr/>
                </a:tc>
              </a:tr>
              <a:tr h="597173">
                <a:tc>
                  <a:txBody>
                    <a:bodyPr/>
                    <a:lstStyle/>
                    <a:p>
                      <a:pPr algn="l" fontAlgn="ctr"/>
                      <a:r>
                        <a:rPr lang="es-ES" sz="2000" b="1" i="0" u="none" strike="noStrike" dirty="0" smtClean="0">
                          <a:solidFill>
                            <a:srgbClr val="000000"/>
                          </a:solidFill>
                          <a:effectLst/>
                          <a:latin typeface="Calibri" panose="020F0502020204030204" pitchFamily="34" charset="0"/>
                        </a:rPr>
                        <a:t>Gastos</a:t>
                      </a:r>
                      <a:r>
                        <a:rPr lang="es-ES" sz="2000" b="1" i="0" u="none" strike="noStrike" baseline="0" dirty="0" smtClean="0">
                          <a:solidFill>
                            <a:srgbClr val="000000"/>
                          </a:solidFill>
                          <a:effectLst/>
                          <a:latin typeface="Calibri" panose="020F0502020204030204" pitchFamily="34" charset="0"/>
                        </a:rPr>
                        <a:t> de Personal</a:t>
                      </a:r>
                      <a:endParaRPr lang="es-ES" sz="20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just" fontAlgn="ctr"/>
                      <a:r>
                        <a:rPr lang="es-ES" sz="2000" b="1" i="0" u="none" strike="noStrike" dirty="0" smtClean="0">
                          <a:solidFill>
                            <a:srgbClr val="000000"/>
                          </a:solidFill>
                          <a:effectLst/>
                          <a:latin typeface="Calibri" panose="020F0502020204030204" pitchFamily="34" charset="0"/>
                        </a:rPr>
                        <a:t>Boletas de Honorarios </a:t>
                      </a:r>
                      <a:r>
                        <a:rPr lang="es-ES" sz="2000" b="0" i="0" u="none" strike="noStrike" dirty="0" smtClean="0">
                          <a:solidFill>
                            <a:srgbClr val="000000"/>
                          </a:solidFill>
                          <a:effectLst/>
                          <a:latin typeface="Calibri" panose="020F0502020204030204" pitchFamily="34" charset="0"/>
                        </a:rPr>
                        <a:t>debidamente</a:t>
                      </a:r>
                      <a:r>
                        <a:rPr lang="es-ES" sz="2000" b="0" i="0" u="none" strike="noStrike" baseline="0" dirty="0" smtClean="0">
                          <a:solidFill>
                            <a:srgbClr val="000000"/>
                          </a:solidFill>
                          <a:effectLst/>
                          <a:latin typeface="Calibri" panose="020F0502020204030204" pitchFamily="34" charset="0"/>
                        </a:rPr>
                        <a:t> firmado por el prestador.</a:t>
                      </a:r>
                      <a:endParaRPr lang="es-ES" sz="20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r h="597173">
                <a:tc>
                  <a:txBody>
                    <a:bodyPr/>
                    <a:lstStyle/>
                    <a:p>
                      <a:pPr algn="l" fontAlgn="ctr"/>
                      <a:r>
                        <a:rPr lang="es-ES" sz="2000" b="1" i="0" u="none" strike="noStrike" dirty="0" smtClean="0">
                          <a:solidFill>
                            <a:srgbClr val="000000"/>
                          </a:solidFill>
                          <a:effectLst/>
                          <a:latin typeface="Calibri" panose="020F0502020204030204" pitchFamily="34" charset="0"/>
                        </a:rPr>
                        <a:t>Gastos</a:t>
                      </a:r>
                      <a:r>
                        <a:rPr lang="es-ES" sz="2000" b="1" i="0" u="none" strike="noStrike" baseline="0" dirty="0" smtClean="0">
                          <a:solidFill>
                            <a:srgbClr val="000000"/>
                          </a:solidFill>
                          <a:effectLst/>
                          <a:latin typeface="Calibri" panose="020F0502020204030204" pitchFamily="34" charset="0"/>
                        </a:rPr>
                        <a:t> de Operación</a:t>
                      </a:r>
                      <a:endParaRPr lang="es-ES" sz="20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just" fontAlgn="ctr"/>
                      <a:r>
                        <a:rPr lang="es-ES" sz="2000" b="1" i="0" u="none" strike="noStrike" dirty="0" smtClean="0">
                          <a:solidFill>
                            <a:srgbClr val="000000"/>
                          </a:solidFill>
                          <a:effectLst/>
                          <a:latin typeface="Calibri" panose="020F0502020204030204" pitchFamily="34" charset="0"/>
                        </a:rPr>
                        <a:t>Facturas</a:t>
                      </a:r>
                      <a:r>
                        <a:rPr lang="es-ES" sz="2000" b="0" i="0" u="none" strike="noStrike" dirty="0" smtClean="0">
                          <a:solidFill>
                            <a:srgbClr val="000000"/>
                          </a:solidFill>
                          <a:effectLst/>
                          <a:latin typeface="Calibri" panose="020F0502020204030204" pitchFamily="34" charset="0"/>
                        </a:rPr>
                        <a:t> con cedible</a:t>
                      </a:r>
                      <a:r>
                        <a:rPr lang="es-ES" sz="2000" b="0" i="0" u="none" strike="noStrike" baseline="0" dirty="0" smtClean="0">
                          <a:solidFill>
                            <a:srgbClr val="000000"/>
                          </a:solidFill>
                          <a:effectLst/>
                          <a:latin typeface="Calibri" panose="020F0502020204030204" pitchFamily="34" charset="0"/>
                        </a:rPr>
                        <a:t> o </a:t>
                      </a:r>
                      <a:r>
                        <a:rPr lang="es-ES" sz="2000" b="0" i="0" u="none" strike="noStrike" dirty="0" smtClean="0">
                          <a:solidFill>
                            <a:srgbClr val="000000"/>
                          </a:solidFill>
                          <a:effectLst/>
                          <a:latin typeface="Calibri" panose="020F0502020204030204" pitchFamily="34" charset="0"/>
                        </a:rPr>
                        <a:t>timbre pagado</a:t>
                      </a:r>
                      <a:r>
                        <a:rPr lang="es-ES" sz="2000" b="0" i="0" u="none" strike="noStrike" baseline="0" dirty="0" smtClean="0">
                          <a:solidFill>
                            <a:srgbClr val="000000"/>
                          </a:solidFill>
                          <a:effectLst/>
                          <a:latin typeface="Calibri" panose="020F0502020204030204" pitchFamily="34" charset="0"/>
                        </a:rPr>
                        <a:t> del proveedor.</a:t>
                      </a:r>
                      <a:endParaRPr lang="es-ES" sz="20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r h="597173">
                <a:tc>
                  <a:txBody>
                    <a:bodyPr/>
                    <a:lstStyle/>
                    <a:p>
                      <a:pPr algn="l" fontAlgn="ctr"/>
                      <a:r>
                        <a:rPr lang="es-ES" sz="2000" b="1" i="0" u="none" strike="noStrike" dirty="0" smtClean="0">
                          <a:solidFill>
                            <a:srgbClr val="000000"/>
                          </a:solidFill>
                          <a:effectLst/>
                          <a:latin typeface="Calibri" panose="020F0502020204030204" pitchFamily="34" charset="0"/>
                        </a:rPr>
                        <a:t>Gastos de Inversión</a:t>
                      </a:r>
                      <a:endParaRPr lang="es-ES" sz="20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just" fontAlgn="ctr"/>
                      <a:r>
                        <a:rPr lang="es-ES" sz="2000" b="1" i="0" u="none" strike="noStrike" dirty="0" smtClean="0">
                          <a:solidFill>
                            <a:srgbClr val="000000"/>
                          </a:solidFill>
                          <a:effectLst/>
                          <a:latin typeface="Calibri" panose="020F0502020204030204" pitchFamily="34" charset="0"/>
                        </a:rPr>
                        <a:t>Facturas</a:t>
                      </a:r>
                      <a:r>
                        <a:rPr lang="es-ES" sz="2000" b="0" i="0" u="none" strike="noStrike" baseline="0" dirty="0" smtClean="0">
                          <a:solidFill>
                            <a:srgbClr val="000000"/>
                          </a:solidFill>
                          <a:effectLst/>
                          <a:latin typeface="Calibri" panose="020F0502020204030204" pitchFamily="34" charset="0"/>
                        </a:rPr>
                        <a:t> con cedible o timbre pagado del proveedor.</a:t>
                      </a:r>
                      <a:endParaRPr lang="es-ES" sz="20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r h="996990">
                <a:tc>
                  <a:txBody>
                    <a:bodyPr/>
                    <a:lstStyle/>
                    <a:p>
                      <a:pPr algn="l" fontAlgn="ctr"/>
                      <a:r>
                        <a:rPr lang="es-ES" sz="2000" b="1" i="0" u="none" strike="noStrike" dirty="0" smtClean="0">
                          <a:solidFill>
                            <a:srgbClr val="000000"/>
                          </a:solidFill>
                          <a:effectLst/>
                          <a:latin typeface="Calibri" panose="020F0502020204030204" pitchFamily="34" charset="0"/>
                        </a:rPr>
                        <a:t>Gastos de Difusión</a:t>
                      </a:r>
                      <a:endParaRPr lang="es-ES" sz="2000" b="1"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just" fontAlgn="ctr"/>
                      <a:r>
                        <a:rPr lang="es-ES" sz="2000" b="1" i="0" u="none" strike="noStrike" dirty="0" smtClean="0">
                          <a:solidFill>
                            <a:srgbClr val="000000"/>
                          </a:solidFill>
                          <a:effectLst/>
                          <a:latin typeface="Calibri" panose="020F0502020204030204" pitchFamily="34" charset="0"/>
                        </a:rPr>
                        <a:t>Facturas</a:t>
                      </a:r>
                      <a:r>
                        <a:rPr lang="es-ES" sz="2000" b="0" i="0" u="none" strike="noStrike" baseline="0" dirty="0" smtClean="0">
                          <a:solidFill>
                            <a:srgbClr val="000000"/>
                          </a:solidFill>
                          <a:effectLst/>
                          <a:latin typeface="Calibri" panose="020F0502020204030204" pitchFamily="34" charset="0"/>
                        </a:rPr>
                        <a:t> con cedible o timbre pagado del proveedor.</a:t>
                      </a:r>
                      <a:endParaRPr lang="es-ES" sz="20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r>
            </a:tbl>
          </a:graphicData>
        </a:graphic>
      </p:graphicFrame>
      <p:sp>
        <p:nvSpPr>
          <p:cNvPr id="7" name="CuadroTexto 6"/>
          <p:cNvSpPr txBox="1"/>
          <p:nvPr/>
        </p:nvSpPr>
        <p:spPr>
          <a:xfrm>
            <a:off x="107504" y="836712"/>
            <a:ext cx="7128792" cy="535531"/>
          </a:xfrm>
          <a:prstGeom prst="rect">
            <a:avLst/>
          </a:prstGeom>
          <a:noFill/>
        </p:spPr>
        <p:txBody>
          <a:bodyPr wrap="square" rtlCol="0">
            <a:spAutoFit/>
          </a:bodyPr>
          <a:lstStyle/>
          <a:p>
            <a:pPr algn="r" defTabSz="685800">
              <a:lnSpc>
                <a:spcPct val="90000"/>
              </a:lnSpc>
              <a:spcBef>
                <a:spcPts val="750"/>
              </a:spcBef>
            </a:pPr>
            <a:r>
              <a:rPr lang="es-ES_tradnl" sz="3200" u="sng" dirty="0" smtClean="0">
                <a:latin typeface="+mj-lt"/>
                <a:ea typeface="+mj-ea"/>
                <a:cs typeface="+mj-cs"/>
              </a:rPr>
              <a:t>DOCUMENTOS SEGÚN ÍTEM </a:t>
            </a:r>
            <a:endParaRPr lang="es-ES" sz="3200" u="sng" dirty="0">
              <a:latin typeface="+mj-lt"/>
              <a:ea typeface="+mj-ea"/>
              <a:cs typeface="+mj-cs"/>
            </a:endParaRPr>
          </a:p>
        </p:txBody>
      </p:sp>
    </p:spTree>
    <p:extLst>
      <p:ext uri="{BB962C8B-B14F-4D97-AF65-F5344CB8AC3E}">
        <p14:creationId xmlns:p14="http://schemas.microsoft.com/office/powerpoint/2010/main" val="183650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0115" y="3068960"/>
            <a:ext cx="8352928" cy="3046988"/>
          </a:xfrm>
          <a:prstGeom prst="rect">
            <a:avLst/>
          </a:prstGeom>
        </p:spPr>
        <p:txBody>
          <a:bodyPr wrap="square">
            <a:spAutoFit/>
          </a:bodyPr>
          <a:lstStyle/>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CONTACTOS:</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Unidad de Fondos Concursables</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2º piso Edificio Magallanes</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Bories Nº 901</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2-203700 anexos: 281/262/242/361/380/209/319</a:t>
            </a:r>
          </a:p>
        </p:txBody>
      </p:sp>
      <p:pic>
        <p:nvPicPr>
          <p:cNvPr id="5" name="Imagen 4"/>
          <p:cNvPicPr>
            <a:picLocks noChangeAspect="1"/>
          </p:cNvPicPr>
          <p:nvPr/>
        </p:nvPicPr>
        <p:blipFill>
          <a:blip r:embed="rId2"/>
          <a:stretch>
            <a:fillRect/>
          </a:stretch>
        </p:blipFill>
        <p:spPr>
          <a:xfrm>
            <a:off x="6336779" y="692696"/>
            <a:ext cx="2376264" cy="2284548"/>
          </a:xfrm>
          <a:prstGeom prst="rect">
            <a:avLst/>
          </a:prstGeom>
        </p:spPr>
      </p:pic>
    </p:spTree>
    <p:extLst>
      <p:ext uri="{BB962C8B-B14F-4D97-AF65-F5344CB8AC3E}">
        <p14:creationId xmlns:p14="http://schemas.microsoft.com/office/powerpoint/2010/main" val="1897141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8" y="3645024"/>
            <a:ext cx="7488832" cy="461665"/>
          </a:xfrm>
          <a:prstGeom prst="rect">
            <a:avLst/>
          </a:prstGeom>
        </p:spPr>
        <p:txBody>
          <a:bodyPr wrap="square">
            <a:spAutoFit/>
          </a:bodyPr>
          <a:lstStyle/>
          <a:p>
            <a:pPr lvl="0" algn="just"/>
            <a:endParaRPr lang="es-CL" sz="1200" b="1" dirty="0">
              <a:ea typeface="Verdana" panose="020B0604030504040204" pitchFamily="34" charset="0"/>
              <a:cs typeface="Verdana" panose="020B0604030504040204" pitchFamily="34" charset="0"/>
            </a:endParaRPr>
          </a:p>
          <a:p>
            <a:pPr lvl="0" algn="just"/>
            <a:r>
              <a:rPr lang="es-CL" sz="1200" b="1" dirty="0">
                <a:ea typeface="Verdana" panose="020B0604030504040204" pitchFamily="34" charset="0"/>
                <a:cs typeface="Verdana" panose="020B0604030504040204" pitchFamily="34" charset="0"/>
              </a:rPr>
              <a:t>El monto máximo de postulación por cada iniciativa depende la ubicación territorial de la organización postulante: </a:t>
            </a:r>
          </a:p>
        </p:txBody>
      </p:sp>
      <p:graphicFrame>
        <p:nvGraphicFramePr>
          <p:cNvPr id="5" name="Tabla 4"/>
          <p:cNvGraphicFramePr>
            <a:graphicFrameLocks noGrp="1"/>
          </p:cNvGraphicFramePr>
          <p:nvPr>
            <p:extLst>
              <p:ext uri="{D42A27DB-BD31-4B8C-83A1-F6EECF244321}">
                <p14:modId xmlns:p14="http://schemas.microsoft.com/office/powerpoint/2010/main" val="3605412285"/>
              </p:ext>
            </p:extLst>
          </p:nvPr>
        </p:nvGraphicFramePr>
        <p:xfrm>
          <a:off x="1187624" y="4653136"/>
          <a:ext cx="6429447" cy="1517888"/>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3906049"/>
                <a:gridCol w="2523398"/>
              </a:tblGrid>
              <a:tr h="144016">
                <a:tc>
                  <a:txBody>
                    <a:bodyPr/>
                    <a:lstStyle/>
                    <a:p>
                      <a:r>
                        <a:rPr lang="es-ES_tradnl" dirty="0" smtClean="0"/>
                        <a:t>PROVINCIA</a:t>
                      </a:r>
                      <a:r>
                        <a:rPr lang="es-ES_tradnl" baseline="0" dirty="0" smtClean="0"/>
                        <a:t> </a:t>
                      </a:r>
                      <a:endParaRPr lang="es-ES" dirty="0"/>
                    </a:p>
                  </a:txBody>
                  <a:tcPr/>
                </a:tc>
                <a:tc>
                  <a:txBody>
                    <a:bodyPr/>
                    <a:lstStyle/>
                    <a:p>
                      <a:r>
                        <a:rPr lang="es-ES_tradnl" dirty="0" smtClean="0"/>
                        <a:t>MONTO $</a:t>
                      </a:r>
                      <a:endParaRPr lang="es-ES" dirty="0"/>
                    </a:p>
                  </a:txBody>
                  <a:tcPr/>
                </a:tc>
              </a:tr>
              <a:tr h="576064">
                <a:tc>
                  <a:txBody>
                    <a:bodyPr/>
                    <a:lstStyle/>
                    <a:p>
                      <a:r>
                        <a:rPr lang="es-ES_tradnl" sz="2000" b="1" dirty="0" smtClean="0"/>
                        <a:t>Magallanes y</a:t>
                      </a:r>
                      <a:r>
                        <a:rPr lang="es-ES_tradnl" sz="2000" b="1" baseline="0" dirty="0" smtClean="0"/>
                        <a:t> Última Esperanza</a:t>
                      </a:r>
                      <a:endParaRPr lang="es-ES" sz="2000" b="1" dirty="0"/>
                    </a:p>
                  </a:txBody>
                  <a:tcPr>
                    <a:solidFill>
                      <a:schemeClr val="bg2"/>
                    </a:solidFill>
                  </a:tcPr>
                </a:tc>
                <a:tc>
                  <a:txBody>
                    <a:bodyPr/>
                    <a:lstStyle/>
                    <a:p>
                      <a:r>
                        <a:rPr lang="es-ES_tradnl" sz="2000" b="1" dirty="0" smtClean="0"/>
                        <a:t>10.000.000</a:t>
                      </a:r>
                      <a:endParaRPr lang="es-ES" sz="2000" b="1" dirty="0"/>
                    </a:p>
                  </a:txBody>
                  <a:tcPr>
                    <a:solidFill>
                      <a:schemeClr val="bg2"/>
                    </a:solidFill>
                  </a:tcPr>
                </a:tc>
              </a:tr>
              <a:tr h="576064">
                <a:tc>
                  <a:txBody>
                    <a:bodyPr/>
                    <a:lstStyle/>
                    <a:p>
                      <a:r>
                        <a:rPr lang="es-ES_tradnl" sz="2000" b="1" dirty="0" smtClean="0"/>
                        <a:t>Tierra del</a:t>
                      </a:r>
                      <a:r>
                        <a:rPr lang="es-ES_tradnl" sz="2000" b="1" baseline="0" dirty="0" smtClean="0"/>
                        <a:t> Fuego y Antártica </a:t>
                      </a:r>
                      <a:endParaRPr lang="es-ES" sz="2000" b="1" dirty="0"/>
                    </a:p>
                  </a:txBody>
                  <a:tcPr>
                    <a:solidFill>
                      <a:schemeClr val="bg2"/>
                    </a:solidFill>
                  </a:tcPr>
                </a:tc>
                <a:tc>
                  <a:txBody>
                    <a:bodyPr/>
                    <a:lstStyle/>
                    <a:p>
                      <a:r>
                        <a:rPr lang="es-ES_tradnl" sz="2000" b="1" dirty="0" smtClean="0"/>
                        <a:t>11.000.000</a:t>
                      </a:r>
                      <a:endParaRPr lang="es-ES" sz="2000" b="1" dirty="0"/>
                    </a:p>
                  </a:txBody>
                  <a:tcPr>
                    <a:solidFill>
                      <a:schemeClr val="bg2"/>
                    </a:solidFill>
                  </a:tcPr>
                </a:tc>
              </a:tr>
            </a:tbl>
          </a:graphicData>
        </a:graphic>
      </p:graphicFrame>
      <p:pic>
        <p:nvPicPr>
          <p:cNvPr id="6" name="Imagen 5" descr="Resultado de imagen para recorda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371849" y="4805615"/>
            <a:ext cx="1043940" cy="1459061"/>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2152798245"/>
              </p:ext>
            </p:extLst>
          </p:nvPr>
        </p:nvGraphicFramePr>
        <p:xfrm>
          <a:off x="717104" y="1484784"/>
          <a:ext cx="7488832" cy="1638592"/>
        </p:xfrm>
        <a:graphic>
          <a:graphicData uri="http://schemas.openxmlformats.org/drawingml/2006/table">
            <a:tbl>
              <a:tblPr firstRow="1" firstCol="1" bandRow="1">
                <a:effectLst>
                  <a:innerShdw blurRad="63500" dist="50800" dir="2700000">
                    <a:prstClr val="black">
                      <a:alpha val="50000"/>
                    </a:prstClr>
                  </a:innerShdw>
                </a:effectLst>
                <a:tableStyleId>{5C22544A-7EE6-4342-B048-85BDC9FD1C3A}</a:tableStyleId>
              </a:tblPr>
              <a:tblGrid>
                <a:gridCol w="1621856"/>
                <a:gridCol w="1466322"/>
                <a:gridCol w="1312476"/>
                <a:gridCol w="1235271"/>
                <a:gridCol w="1852907"/>
              </a:tblGrid>
              <a:tr h="557615">
                <a:tc rowSpan="2">
                  <a:txBody>
                    <a:bodyPr/>
                    <a:lstStyle/>
                    <a:p>
                      <a:pPr algn="ctr">
                        <a:spcAft>
                          <a:spcPts val="0"/>
                        </a:spcAft>
                      </a:pPr>
                      <a:r>
                        <a:rPr lang="es-ES_tradnl" sz="2400" dirty="0" smtClean="0">
                          <a:effectLst/>
                          <a:latin typeface="+mn-lt"/>
                          <a:ea typeface="+mn-ea"/>
                          <a:cs typeface="+mn-cs"/>
                        </a:rPr>
                        <a:t>DEPORTE</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2400" b="1" dirty="0">
                          <a:effectLst/>
                        </a:rPr>
                        <a:t>ISFL</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2400" b="1" dirty="0">
                          <a:effectLst/>
                        </a:rPr>
                        <a:t>MUN</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2400" b="1" dirty="0">
                          <a:effectLst/>
                        </a:rPr>
                        <a:t>OEP</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200" b="1"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smtClean="0">
                          <a:effectLst/>
                        </a:rPr>
                        <a:t>TOTAL</a:t>
                      </a:r>
                      <a:endParaRPr lang="es-ES"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1200" b="1" dirty="0">
                          <a:effectLst/>
                        </a:rPr>
                        <a:t> </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028992">
                <a:tc vMerge="1">
                  <a:txBody>
                    <a:bodyPr/>
                    <a:lstStyle/>
                    <a:p>
                      <a:pPr>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_tradnl" sz="2400" dirty="0" smtClean="0">
                          <a:effectLst/>
                          <a:latin typeface="Calibri" panose="020F0502020204030204" pitchFamily="34" charset="0"/>
                          <a:ea typeface="Calibri" panose="020F0502020204030204" pitchFamily="34" charset="0"/>
                          <a:cs typeface="Times New Roman" panose="02020603050405020304" pitchFamily="18" charset="0"/>
                        </a:rPr>
                        <a:t>$450.000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2"/>
                    </a:solidFill>
                  </a:tcPr>
                </a:tc>
                <a:tc>
                  <a:txBody>
                    <a:bodyPr/>
                    <a:lstStyle/>
                    <a:p>
                      <a:pPr algn="r">
                        <a:spcAft>
                          <a:spcPts val="0"/>
                        </a:spcAft>
                      </a:pPr>
                      <a:r>
                        <a:rPr lang="es-ES_tradnl" sz="2400" dirty="0" smtClean="0">
                          <a:effectLst/>
                          <a:latin typeface="Calibri" panose="020F0502020204030204" pitchFamily="34" charset="0"/>
                          <a:ea typeface="Calibri" panose="020F0502020204030204" pitchFamily="34" charset="0"/>
                          <a:cs typeface="Times New Roman" panose="02020603050405020304" pitchFamily="18" charset="0"/>
                        </a:rPr>
                        <a:t>$100.000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2"/>
                    </a:solidFill>
                  </a:tcPr>
                </a:tc>
                <a:tc>
                  <a:txBody>
                    <a:bodyPr/>
                    <a:lstStyle/>
                    <a:p>
                      <a:pPr algn="r">
                        <a:spcAft>
                          <a:spcPts val="0"/>
                        </a:spcAft>
                      </a:pPr>
                      <a:r>
                        <a:rPr lang="es-ES_tradnl" sz="2400" dirty="0" smtClean="0">
                          <a:effectLst/>
                          <a:latin typeface="Calibri" panose="020F0502020204030204" pitchFamily="34" charset="0"/>
                          <a:ea typeface="Calibri" panose="020F0502020204030204" pitchFamily="34" charset="0"/>
                          <a:cs typeface="Times New Roman" panose="02020603050405020304" pitchFamily="18" charset="0"/>
                        </a:rPr>
                        <a:t>$60.000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2"/>
                    </a:solidFill>
                  </a:tcPr>
                </a:tc>
                <a:tc>
                  <a:txBody>
                    <a:bodyPr/>
                    <a:lstStyle/>
                    <a:p>
                      <a:pPr algn="ctr">
                        <a:spcAft>
                          <a:spcPts val="0"/>
                        </a:spcAft>
                      </a:pPr>
                      <a:r>
                        <a:rPr lang="es-ES_tradnl" sz="2400" b="1" dirty="0" smtClean="0">
                          <a:effectLst/>
                          <a:latin typeface="Calibri" panose="020F0502020204030204" pitchFamily="34" charset="0"/>
                          <a:ea typeface="Calibri" panose="020F0502020204030204" pitchFamily="34" charset="0"/>
                          <a:cs typeface="Times New Roman" panose="02020603050405020304" pitchFamily="18" charset="0"/>
                        </a:rPr>
                        <a:t>$610.000</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2"/>
                    </a:solidFill>
                  </a:tcPr>
                </a:tc>
              </a:tr>
            </a:tbl>
          </a:graphicData>
        </a:graphic>
      </p:graphicFrame>
      <p:sp>
        <p:nvSpPr>
          <p:cNvPr id="7" name="Rectángulo 6"/>
          <p:cNvSpPr/>
          <p:nvPr/>
        </p:nvSpPr>
        <p:spPr>
          <a:xfrm>
            <a:off x="827584" y="260648"/>
            <a:ext cx="7344816" cy="936667"/>
          </a:xfrm>
          <a:prstGeom prst="rect">
            <a:avLst/>
          </a:prstGeom>
        </p:spPr>
        <p:txBody>
          <a:bodyPr vert="horz" lIns="91440" tIns="45720" rIns="91440" bIns="45720" rtlCol="0" anchor="ctr">
            <a:normAutofit/>
          </a:bodyPr>
          <a:lstStyle/>
          <a:p>
            <a:pPr algn="r" defTabSz="685800">
              <a:lnSpc>
                <a:spcPct val="90000"/>
              </a:lnSpc>
              <a:spcBef>
                <a:spcPts val="1200"/>
              </a:spcBef>
              <a:spcAft>
                <a:spcPts val="200"/>
              </a:spcAft>
              <a:buClr>
                <a:schemeClr val="accent1"/>
              </a:buClr>
              <a:buSzPct val="100000"/>
            </a:pPr>
            <a:endParaRPr lang="es-CL" sz="2400" b="1" dirty="0">
              <a:ea typeface="Verdana" panose="020B0604030504040204" pitchFamily="34" charset="0"/>
              <a:cs typeface="Verdana" panose="020B0604030504040204" pitchFamily="34" charset="0"/>
            </a:endParaRPr>
          </a:p>
          <a:p>
            <a:pPr algn="r" defTabSz="685800">
              <a:lnSpc>
                <a:spcPct val="90000"/>
              </a:lnSpc>
              <a:spcBef>
                <a:spcPct val="0"/>
              </a:spcBef>
              <a:spcAft>
                <a:spcPts val="200"/>
              </a:spcAft>
              <a:buClr>
                <a:schemeClr val="accent1"/>
              </a:buClr>
              <a:buSzPct val="100000"/>
            </a:pPr>
            <a:r>
              <a:rPr lang="es-CL" sz="3200" u="sng" dirty="0">
                <a:ea typeface="+mj-ea"/>
                <a:cs typeface="+mj-cs"/>
              </a:rPr>
              <a:t>Recursos </a:t>
            </a:r>
            <a:r>
              <a:rPr lang="es-CL" sz="3200" u="sng" dirty="0" smtClean="0">
                <a:ea typeface="+mj-ea"/>
                <a:cs typeface="+mj-cs"/>
              </a:rPr>
              <a:t>Disponibles M$ </a:t>
            </a:r>
            <a:endParaRPr lang="es-CL" sz="3200" u="sng" dirty="0">
              <a:ea typeface="+mj-ea"/>
              <a:cs typeface="+mj-cs"/>
            </a:endParaRPr>
          </a:p>
        </p:txBody>
      </p:sp>
    </p:spTree>
    <p:extLst>
      <p:ext uri="{BB962C8B-B14F-4D97-AF65-F5344CB8AC3E}">
        <p14:creationId xmlns:p14="http://schemas.microsoft.com/office/powerpoint/2010/main" val="24174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a:spLocks noGrp="1"/>
          </p:cNvSpPr>
          <p:nvPr>
            <p:ph type="title"/>
          </p:nvPr>
        </p:nvSpPr>
        <p:spPr>
          <a:xfrm>
            <a:off x="755576" y="669670"/>
            <a:ext cx="7632848" cy="766132"/>
          </a:xfrm>
        </p:spPr>
        <p:txBody>
          <a:bodyPr>
            <a:noAutofit/>
          </a:bodyPr>
          <a:lstStyle/>
          <a:p>
            <a:pPr algn="r">
              <a:spcAft>
                <a:spcPts val="200"/>
              </a:spcAft>
              <a:buClr>
                <a:schemeClr val="accent1"/>
              </a:buClr>
              <a:buSzPct val="100000"/>
            </a:pPr>
            <a:r>
              <a:rPr lang="es-ES_tradnl" sz="3200" u="sng" dirty="0" smtClean="0">
                <a:latin typeface="+mn-lt"/>
              </a:rPr>
              <a:t>Topes de Financiamiento por </a:t>
            </a:r>
            <a:br>
              <a:rPr lang="es-ES_tradnl" sz="3200" u="sng" dirty="0" smtClean="0">
                <a:latin typeface="+mn-lt"/>
              </a:rPr>
            </a:br>
            <a:r>
              <a:rPr lang="es-ES_tradnl" sz="3200" u="sng" dirty="0" smtClean="0">
                <a:latin typeface="+mn-lt"/>
              </a:rPr>
              <a:t>Categoría de Gastos</a:t>
            </a:r>
            <a:endParaRPr lang="es-ES" sz="3200" u="sng" dirty="0">
              <a:latin typeface="+mn-lt"/>
            </a:endParaRPr>
          </a:p>
        </p:txBody>
      </p:sp>
      <p:sp>
        <p:nvSpPr>
          <p:cNvPr id="3" name="Marcador de contenido 2"/>
          <p:cNvSpPr>
            <a:spLocks noGrp="1"/>
          </p:cNvSpPr>
          <p:nvPr>
            <p:ph idx="1"/>
          </p:nvPr>
        </p:nvSpPr>
        <p:spPr>
          <a:xfrm>
            <a:off x="899592" y="1052736"/>
            <a:ext cx="7634809" cy="5328592"/>
          </a:xfrm>
        </p:spPr>
        <p:txBody>
          <a:bodyPr>
            <a:normAutofit/>
          </a:bodyPr>
          <a:lstStyle/>
          <a:p>
            <a:pPr marL="0" lvl="0" indent="0" algn="just">
              <a:lnSpc>
                <a:spcPts val="2160"/>
              </a:lnSpc>
              <a:buNone/>
            </a:pPr>
            <a:endParaRPr lang="es-CL" b="1" dirty="0"/>
          </a:p>
          <a:p>
            <a:pPr algn="just"/>
            <a:endParaRPr lang="es-ES" dirty="0"/>
          </a:p>
          <a:p>
            <a:pPr marL="0" algn="just">
              <a:lnSpc>
                <a:spcPts val="2160"/>
              </a:lnSpc>
            </a:pP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305403050"/>
              </p:ext>
            </p:extLst>
          </p:nvPr>
        </p:nvGraphicFramePr>
        <p:xfrm>
          <a:off x="774733" y="2132856"/>
          <a:ext cx="7593163" cy="2753282"/>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3744417"/>
                <a:gridCol w="3848746"/>
              </a:tblGrid>
              <a:tr h="387925">
                <a:tc>
                  <a:txBody>
                    <a:bodyPr/>
                    <a:lstStyle/>
                    <a:p>
                      <a:pPr algn="ctr">
                        <a:lnSpc>
                          <a:spcPct val="107000"/>
                        </a:lnSpc>
                        <a:spcAft>
                          <a:spcPts val="0"/>
                        </a:spcAft>
                      </a:pPr>
                      <a:r>
                        <a:rPr lang="es-CL" sz="1600" dirty="0">
                          <a:effectLst/>
                        </a:rPr>
                        <a:t>CATEGORIA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1600" dirty="0">
                          <a:effectLst/>
                        </a:rPr>
                        <a:t>% TOPE DE FINANCIAMIENTO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478264">
                <a:tc>
                  <a:txBody>
                    <a:bodyPr/>
                    <a:lstStyle/>
                    <a:p>
                      <a:pPr algn="ctr">
                        <a:lnSpc>
                          <a:spcPct val="107000"/>
                        </a:lnSpc>
                        <a:spcAft>
                          <a:spcPts val="0"/>
                        </a:spcAft>
                      </a:pPr>
                      <a:r>
                        <a:rPr lang="es-CL" sz="1600" b="0" dirty="0" smtClean="0">
                          <a:effectLst/>
                        </a:rPr>
                        <a:t>GASTOS</a:t>
                      </a:r>
                      <a:r>
                        <a:rPr lang="es-CL" sz="1600" b="0" baseline="0" dirty="0" smtClean="0">
                          <a:effectLst/>
                        </a:rPr>
                        <a:t> EN PERSONAL </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solidFill>
                      <a:schemeClr val="bg2"/>
                    </a:solidFill>
                  </a:tcP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Máx. </a:t>
                      </a:r>
                      <a:r>
                        <a:rPr lang="es-CL" sz="2000" b="0" baseline="0"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solidFill>
                      <a:schemeClr val="bg2"/>
                    </a:solidFill>
                  </a:tcPr>
                </a:tc>
              </a:tr>
              <a:tr h="478264">
                <a:tc>
                  <a:txBody>
                    <a:bodyPr/>
                    <a:lstStyle/>
                    <a:p>
                      <a:pPr algn="ctr">
                        <a:lnSpc>
                          <a:spcPct val="107000"/>
                        </a:lnSpc>
                        <a:spcAft>
                          <a:spcPts val="0"/>
                        </a:spcAft>
                      </a:pPr>
                      <a:r>
                        <a:rPr lang="es-CL" sz="1600" b="0" dirty="0">
                          <a:effectLst/>
                        </a:rPr>
                        <a:t>GASTOS DE OPERACIÓN</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solidFill>
                      <a:schemeClr val="bg2"/>
                    </a:solidFill>
                  </a:tcP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Máx. 99%</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solidFill>
                      <a:schemeClr val="bg2"/>
                    </a:solidFill>
                  </a:tcPr>
                </a:tc>
              </a:tr>
              <a:tr h="637685">
                <a:tc>
                  <a:txBody>
                    <a:bodyPr/>
                    <a:lstStyle/>
                    <a:p>
                      <a:pPr algn="ctr">
                        <a:lnSpc>
                          <a:spcPct val="107000"/>
                        </a:lnSpc>
                        <a:spcAft>
                          <a:spcPts val="0"/>
                        </a:spcAft>
                      </a:pPr>
                      <a:r>
                        <a:rPr lang="es-CL" sz="1600" b="0" dirty="0" smtClean="0">
                          <a:effectLst/>
                        </a:rPr>
                        <a:t>GASTOS</a:t>
                      </a:r>
                      <a:r>
                        <a:rPr lang="es-CL" sz="1600" b="0" baseline="0" dirty="0" smtClean="0">
                          <a:effectLst/>
                        </a:rPr>
                        <a:t> DE INVERSIÓN</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solidFill>
                      <a:schemeClr val="bg2"/>
                    </a:solidFill>
                  </a:tcP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 Máx. 20%</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solidFill>
                      <a:schemeClr val="bg2"/>
                    </a:solidFill>
                  </a:tcPr>
                </a:tc>
              </a:tr>
              <a:tr h="726311">
                <a:tc>
                  <a:txBody>
                    <a:bodyPr/>
                    <a:lstStyle/>
                    <a:p>
                      <a:pPr algn="ctr">
                        <a:lnSpc>
                          <a:spcPct val="107000"/>
                        </a:lnSpc>
                        <a:spcAft>
                          <a:spcPts val="0"/>
                        </a:spcAft>
                      </a:pPr>
                      <a:endParaRPr lang="es-CL" sz="1600" b="0" dirty="0" smtClean="0">
                        <a:effectLst/>
                      </a:endParaRPr>
                    </a:p>
                    <a:p>
                      <a:pPr algn="ctr">
                        <a:lnSpc>
                          <a:spcPct val="107000"/>
                        </a:lnSpc>
                        <a:spcAft>
                          <a:spcPts val="0"/>
                        </a:spcAft>
                      </a:pPr>
                      <a:r>
                        <a:rPr lang="es-CL" sz="1600" b="0" dirty="0" smtClean="0">
                          <a:effectLst/>
                        </a:rPr>
                        <a:t>GASTOS </a:t>
                      </a:r>
                      <a:r>
                        <a:rPr lang="es-CL" sz="1600" b="0" dirty="0">
                          <a:effectLst/>
                        </a:rPr>
                        <a:t>DE </a:t>
                      </a:r>
                      <a:r>
                        <a:rPr lang="es-CL" sz="1600" b="0" dirty="0" smtClean="0">
                          <a:effectLst/>
                        </a:rPr>
                        <a:t>DIFUSIÓN</a:t>
                      </a:r>
                      <a:r>
                        <a:rPr lang="es-CL" sz="1600" b="0" baseline="0" dirty="0" smtClean="0">
                          <a:effectLst/>
                        </a:rPr>
                        <a:t> </a:t>
                      </a:r>
                      <a:endParaRPr lang="es-CL" sz="1600" b="0" dirty="0">
                        <a:effectLst/>
                      </a:endParaRPr>
                    </a:p>
                    <a:p>
                      <a:pPr algn="ctr">
                        <a:lnSpc>
                          <a:spcPct val="107000"/>
                        </a:lnSpc>
                        <a:spcAft>
                          <a:spcPts val="0"/>
                        </a:spcAft>
                      </a:pPr>
                      <a:r>
                        <a:rPr lang="es-CL" sz="1600" b="0" dirty="0">
                          <a:effectLst/>
                        </a:rPr>
                        <a:t> </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solidFill>
                      <a:schemeClr val="bg2"/>
                    </a:solidFill>
                  </a:tcP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Min.</a:t>
                      </a:r>
                      <a:r>
                        <a:rPr lang="es-CL" sz="2000" b="0" baseline="0" dirty="0" smtClean="0">
                          <a:effectLst/>
                          <a:latin typeface="Calibri" panose="020F0502020204030204" pitchFamily="34" charset="0"/>
                          <a:ea typeface="Calibri" panose="020F0502020204030204" pitchFamily="34" charset="0"/>
                          <a:cs typeface="Times New Roman" panose="02020603050405020304" pitchFamily="18" charset="0"/>
                        </a:rPr>
                        <a:t> 1% Máx. 3%</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solidFill>
                      <a:schemeClr val="bg2"/>
                    </a:solidFill>
                  </a:tcPr>
                </a:tc>
              </a:tr>
            </a:tbl>
          </a:graphicData>
        </a:graphic>
      </p:graphicFrame>
    </p:spTree>
    <p:extLst>
      <p:ext uri="{BB962C8B-B14F-4D97-AF65-F5344CB8AC3E}">
        <p14:creationId xmlns:p14="http://schemas.microsoft.com/office/powerpoint/2010/main" val="4111672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9552" y="908720"/>
            <a:ext cx="8208912" cy="6104941"/>
          </a:xfrm>
          <a:prstGeom prst="rect">
            <a:avLst/>
          </a:prstGeom>
          <a:solidFill>
            <a:schemeClr val="bg2"/>
          </a:solidFill>
          <a:effectLst>
            <a:innerShdw blurRad="63500" dist="50800" dir="2700000">
              <a:prstClr val="black">
                <a:alpha val="50000"/>
              </a:prstClr>
            </a:innerShdw>
          </a:effectLst>
        </p:spPr>
        <p:txBody>
          <a:bodyPr wrap="square">
            <a:spAutoFit/>
          </a:bodyPr>
          <a:lstStyle/>
          <a:p>
            <a:pPr algn="just">
              <a:spcAft>
                <a:spcPts val="0"/>
              </a:spcAft>
            </a:pPr>
            <a:r>
              <a:rPr lang="es-ES" dirty="0">
                <a:ea typeface="Calibri" panose="020F0502020204030204" pitchFamily="34" charset="0"/>
                <a:cs typeface="Arial" panose="020B0604020202020204" pitchFamily="34" charset="0"/>
              </a:rPr>
              <a:t>No podrán percibir honorarios funcionarios públicos, indistintamente de su calidad jurídica o prestadores de servicios, para lo cual la institución postulante deberá emitir un certificado que indique que no incluye dentro de la nómina de honorarios a personas con esta categoría.</a:t>
            </a:r>
            <a:endParaRPr lang="es-CL" dirty="0">
              <a:ea typeface="Times New Roman" panose="02020603050405020304" pitchFamily="18" charset="0"/>
            </a:endParaRPr>
          </a:p>
          <a:p>
            <a:pPr algn="just">
              <a:spcAft>
                <a:spcPts val="0"/>
              </a:spcAft>
            </a:pPr>
            <a:r>
              <a:rPr lang="es-ES" dirty="0">
                <a:ea typeface="Calibri" panose="020F0502020204030204" pitchFamily="34" charset="0"/>
                <a:cs typeface="Arial" panose="020B0604020202020204" pitchFamily="34" charset="0"/>
              </a:rPr>
              <a:t> </a:t>
            </a:r>
            <a:endParaRPr lang="es-CL" dirty="0">
              <a:ea typeface="Times New Roman" panose="02020603050405020304" pitchFamily="18" charset="0"/>
            </a:endParaRPr>
          </a:p>
          <a:p>
            <a:pPr algn="just">
              <a:spcAft>
                <a:spcPts val="0"/>
              </a:spcAft>
            </a:pPr>
            <a:r>
              <a:rPr lang="es-ES" dirty="0">
                <a:ea typeface="Calibri" panose="020F0502020204030204" pitchFamily="34" charset="0"/>
                <a:cs typeface="Arial" panose="020B0604020202020204" pitchFamily="34" charset="0"/>
              </a:rPr>
              <a:t>Todo personal a honorarios, deberá indicar su profesión u oficio la que deberá ser concordante con el giro señalado en la boleta de honorarios que presenten en la rendición de gastos.</a:t>
            </a:r>
            <a:endParaRPr lang="es-CL" dirty="0">
              <a:ea typeface="Times New Roman" panose="02020603050405020304" pitchFamily="18" charset="0"/>
            </a:endParaRPr>
          </a:p>
          <a:p>
            <a:pPr algn="just">
              <a:spcAft>
                <a:spcPts val="0"/>
              </a:spcAft>
            </a:pPr>
            <a:r>
              <a:rPr lang="es-ES" dirty="0">
                <a:ea typeface="Calibri" panose="020F0502020204030204" pitchFamily="34" charset="0"/>
                <a:cs typeface="Arial" panose="020B0604020202020204" pitchFamily="34" charset="0"/>
              </a:rPr>
              <a:t> </a:t>
            </a:r>
            <a:endParaRPr lang="es-CL" dirty="0">
              <a:ea typeface="Times New Roman" panose="02020603050405020304" pitchFamily="18" charset="0"/>
            </a:endParaRPr>
          </a:p>
          <a:p>
            <a:pPr algn="just">
              <a:spcAft>
                <a:spcPts val="0"/>
              </a:spcAft>
            </a:pPr>
            <a:r>
              <a:rPr lang="es-ES" dirty="0">
                <a:ea typeface="Calibri" panose="020F0502020204030204" pitchFamily="34" charset="0"/>
                <a:cs typeface="Arial" panose="020B0604020202020204" pitchFamily="34" charset="0"/>
              </a:rPr>
              <a:t>Los topes máximos de horas cronológicas/hombres serán de:</a:t>
            </a:r>
            <a:endParaRPr lang="es-CL" dirty="0">
              <a:ea typeface="Times New Roman" panose="02020603050405020304" pitchFamily="18" charset="0"/>
            </a:endParaRPr>
          </a:p>
          <a:p>
            <a:pPr algn="just">
              <a:spcAft>
                <a:spcPts val="0"/>
              </a:spcAft>
            </a:pPr>
            <a:r>
              <a:rPr lang="es-ES" dirty="0">
                <a:ea typeface="Calibri" panose="020F0502020204030204" pitchFamily="34" charset="0"/>
                <a:cs typeface="Arial" panose="020B0604020202020204" pitchFamily="34" charset="0"/>
              </a:rPr>
              <a:t> </a:t>
            </a:r>
            <a:endParaRPr lang="es-CL" dirty="0">
              <a:ea typeface="Times New Roman" panose="02020603050405020304" pitchFamily="18" charset="0"/>
            </a:endParaRPr>
          </a:p>
          <a:p>
            <a:pPr marL="342900" lvl="0" indent="-342900" algn="just">
              <a:lnSpc>
                <a:spcPct val="107000"/>
              </a:lnSpc>
              <a:spcAft>
                <a:spcPts val="0"/>
              </a:spcAft>
              <a:buFont typeface="+mj-lt"/>
              <a:buAutoNum type="alphaLcParenR"/>
            </a:pPr>
            <a:r>
              <a:rPr lang="es-ES" dirty="0">
                <a:ea typeface="Calibri" panose="020F0502020204030204" pitchFamily="34" charset="0"/>
                <a:cs typeface="Times New Roman" panose="02020603050405020304" pitchFamily="18" charset="0"/>
              </a:rPr>
              <a:t>Valor x hora Profesional hasta $12.000, </a:t>
            </a:r>
            <a:endParaRPr lang="es-CL"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ES" dirty="0">
                <a:ea typeface="Calibri" panose="020F0502020204030204" pitchFamily="34" charset="0"/>
                <a:cs typeface="Times New Roman" panose="02020603050405020304" pitchFamily="18" charset="0"/>
              </a:rPr>
              <a:t>Valor x hora Otros hasta $10.000.-</a:t>
            </a:r>
            <a:endParaRPr lang="es-CL"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ES" dirty="0">
                <a:ea typeface="Calibri" panose="020F0502020204030204" pitchFamily="34" charset="0"/>
                <a:cs typeface="Times New Roman" panose="02020603050405020304" pitchFamily="18" charset="0"/>
              </a:rPr>
              <a:t>Máximo 3 veces a la semana, mínimo una vez a la semana.</a:t>
            </a:r>
            <a:endParaRPr lang="es-CL"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ES" dirty="0">
                <a:ea typeface="Calibri" panose="020F0502020204030204" pitchFamily="34" charset="0"/>
                <a:cs typeface="Times New Roman" panose="02020603050405020304" pitchFamily="18" charset="0"/>
              </a:rPr>
              <a:t>Horas por día: mínimo dos, máximo cinco horas</a:t>
            </a:r>
            <a:r>
              <a:rPr lang="es-ES" dirty="0" smtClean="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mj-lt"/>
              <a:buAutoNum type="alphaLcParenR"/>
            </a:pPr>
            <a:endParaRPr lang="es-ES" dirty="0">
              <a:ea typeface="Calibri" panose="020F0502020204030204" pitchFamily="34" charset="0"/>
              <a:cs typeface="Times New Roman" panose="02020603050405020304" pitchFamily="18" charset="0"/>
            </a:endParaRPr>
          </a:p>
          <a:p>
            <a:pPr algn="just">
              <a:spcAft>
                <a:spcPts val="0"/>
              </a:spcAft>
            </a:pPr>
            <a:r>
              <a:rPr lang="es-ES" dirty="0">
                <a:ea typeface="Calibri" panose="020F0502020204030204" pitchFamily="34" charset="0"/>
                <a:cs typeface="Arial" panose="020B0604020202020204" pitchFamily="34" charset="0"/>
              </a:rPr>
              <a:t>No se aceptarán gastos de honorarios por concepto de pagos a: </a:t>
            </a:r>
            <a:endParaRPr lang="es-ES" dirty="0" smtClean="0">
              <a:ea typeface="Calibri" panose="020F0502020204030204" pitchFamily="34" charset="0"/>
              <a:cs typeface="Arial" panose="020B0604020202020204" pitchFamily="34" charset="0"/>
            </a:endParaRPr>
          </a:p>
          <a:p>
            <a:pPr algn="just">
              <a:spcAft>
                <a:spcPts val="0"/>
              </a:spcAft>
            </a:pPr>
            <a:endParaRPr lang="es-CL" dirty="0">
              <a:ea typeface="Calibri" panose="020F0502020204030204" pitchFamily="34" charset="0"/>
              <a:cs typeface="Arial" panose="020B0604020202020204" pitchFamily="34" charset="0"/>
            </a:endParaRPr>
          </a:p>
          <a:p>
            <a:pPr algn="just">
              <a:spcAft>
                <a:spcPts val="0"/>
              </a:spcAft>
            </a:pPr>
            <a:r>
              <a:rPr lang="es-ES" dirty="0">
                <a:ea typeface="Calibri" panose="020F0502020204030204" pitchFamily="34" charset="0"/>
                <a:cs typeface="Arial" panose="020B0604020202020204" pitchFamily="34" charset="0"/>
              </a:rPr>
              <a:t>Asesores, Coordinador del proyecto, Encargado de proyectos, Administrativo contable o similares, por considerarse funciones que debe asumir la institución como ejecutora de la </a:t>
            </a:r>
            <a:r>
              <a:rPr lang="es-ES" dirty="0" smtClean="0">
                <a:ea typeface="Calibri" panose="020F0502020204030204" pitchFamily="34" charset="0"/>
                <a:cs typeface="Arial" panose="020B0604020202020204" pitchFamily="34" charset="0"/>
              </a:rPr>
              <a:t>actividad.</a:t>
            </a:r>
            <a:endParaRPr lang="es-CL" dirty="0">
              <a:effectLst/>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759554428"/>
              </p:ext>
            </p:extLst>
          </p:nvPr>
        </p:nvGraphicFramePr>
        <p:xfrm>
          <a:off x="516044" y="260648"/>
          <a:ext cx="8232420" cy="597092"/>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4236833"/>
                <a:gridCol w="3995587"/>
              </a:tblGrid>
              <a:tr h="267409">
                <a:tc>
                  <a:txBody>
                    <a:bodyPr/>
                    <a:lstStyle/>
                    <a:p>
                      <a:pPr algn="ctr">
                        <a:lnSpc>
                          <a:spcPct val="107000"/>
                        </a:lnSpc>
                        <a:spcAft>
                          <a:spcPts val="0"/>
                        </a:spcAft>
                      </a:pPr>
                      <a:r>
                        <a:rPr lang="es-CL" sz="1600" dirty="0">
                          <a:effectLst/>
                        </a:rPr>
                        <a:t>CATEGORIA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1600" dirty="0">
                          <a:effectLst/>
                        </a:rPr>
                        <a:t>% TOPE DE FINANCIAMIENTO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329683">
                <a:tc>
                  <a:txBody>
                    <a:bodyPr/>
                    <a:lstStyle/>
                    <a:p>
                      <a:pPr algn="ctr">
                        <a:lnSpc>
                          <a:spcPct val="107000"/>
                        </a:lnSpc>
                        <a:spcAft>
                          <a:spcPts val="0"/>
                        </a:spcAft>
                      </a:pPr>
                      <a:r>
                        <a:rPr lang="es-CL" sz="1600" b="0" dirty="0" smtClean="0">
                          <a:effectLst/>
                        </a:rPr>
                        <a:t>GASTOS</a:t>
                      </a:r>
                      <a:r>
                        <a:rPr lang="es-CL" sz="1600" b="0" baseline="0" dirty="0" smtClean="0">
                          <a:effectLst/>
                        </a:rPr>
                        <a:t> EN PERSONAL </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Máx. </a:t>
                      </a:r>
                      <a:r>
                        <a:rPr lang="es-CL" sz="2000" b="0" baseline="0"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bl>
          </a:graphicData>
        </a:graphic>
      </p:graphicFrame>
      <p:sp>
        <p:nvSpPr>
          <p:cNvPr id="7" name="Rectángulo 6"/>
          <p:cNvSpPr/>
          <p:nvPr/>
        </p:nvSpPr>
        <p:spPr>
          <a:xfrm>
            <a:off x="4211960" y="7317432"/>
            <a:ext cx="4572000" cy="369332"/>
          </a:xfrm>
          <a:prstGeom prst="rect">
            <a:avLst/>
          </a:prstGeom>
        </p:spPr>
        <p:txBody>
          <a:bodyPr>
            <a:spAutoFit/>
          </a:bodyPr>
          <a:lstStyle/>
          <a:p>
            <a:pPr algn="just">
              <a:spcAft>
                <a:spcPts val="0"/>
              </a:spcAft>
            </a:pPr>
            <a:r>
              <a:rPr lang="es-ES" dirty="0" smtClean="0">
                <a:latin typeface="Arial Narrow" panose="020B0606020202030204" pitchFamily="34" charset="0"/>
                <a:ea typeface="Calibri" panose="020F0502020204030204" pitchFamily="34" charset="0"/>
                <a:cs typeface="Arial" panose="020B0604020202020204" pitchFamily="34" charset="0"/>
              </a:rPr>
              <a:t>.</a:t>
            </a:r>
            <a:endParaRPr lang="es-CL"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5910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39552" y="2060848"/>
            <a:ext cx="8136904" cy="3416320"/>
          </a:xfrm>
          <a:prstGeom prst="rect">
            <a:avLst/>
          </a:prstGeom>
          <a:solidFill>
            <a:schemeClr val="bg2"/>
          </a:solidFill>
          <a:effectLst>
            <a:innerShdw blurRad="63500" dist="50800" dir="2700000">
              <a:prstClr val="black">
                <a:alpha val="50000"/>
              </a:prstClr>
            </a:innerShdw>
          </a:effectLst>
        </p:spPr>
        <p:txBody>
          <a:bodyPr wrap="square" rtlCol="0">
            <a:spAutoFit/>
          </a:bodyPr>
          <a:lstStyle/>
          <a:p>
            <a:pPr algn="just">
              <a:lnSpc>
                <a:spcPct val="150000"/>
              </a:lnSpc>
            </a:pPr>
            <a:r>
              <a:rPr lang="es-ES" dirty="0"/>
              <a:t>Se entiende por implementación deportiva, aquellos elementos, accesorios, artículos deportivos y repuestos que se utilizan y consumen durante la ejecución de la actividad deportiva. Se caracterizan por un deterioro acelerado derivado del uso y cuya vida útil es por lo general de hasta un año, tales como: balones, redes, vestuario para la práctica deportiva, como por ejemplo shorts, camisetas, petos, buzos, zapatillas, equipos, gorros, etc. </a:t>
            </a:r>
            <a:endParaRPr lang="es-CL" dirty="0"/>
          </a:p>
          <a:p>
            <a:pPr algn="just">
              <a:lnSpc>
                <a:spcPct val="150000"/>
              </a:lnSpc>
            </a:pPr>
            <a:r>
              <a:rPr lang="es-ES" dirty="0"/>
              <a:t>Lo anterior siempre y cuando los implementos sean entregados a los beneficiarios directos de la iniciativa.</a:t>
            </a:r>
            <a:endParaRPr lang="es-CL" dirty="0"/>
          </a:p>
        </p:txBody>
      </p:sp>
      <p:graphicFrame>
        <p:nvGraphicFramePr>
          <p:cNvPr id="5" name="Tabla 4"/>
          <p:cNvGraphicFramePr>
            <a:graphicFrameLocks noGrp="1"/>
          </p:cNvGraphicFramePr>
          <p:nvPr>
            <p:extLst>
              <p:ext uri="{D42A27DB-BD31-4B8C-83A1-F6EECF244321}">
                <p14:modId xmlns:p14="http://schemas.microsoft.com/office/powerpoint/2010/main" val="1005692506"/>
              </p:ext>
            </p:extLst>
          </p:nvPr>
        </p:nvGraphicFramePr>
        <p:xfrm>
          <a:off x="539552" y="908720"/>
          <a:ext cx="8148424" cy="689723"/>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4193604"/>
                <a:gridCol w="3954820"/>
              </a:tblGrid>
              <a:tr h="360040">
                <a:tc>
                  <a:txBody>
                    <a:bodyPr/>
                    <a:lstStyle/>
                    <a:p>
                      <a:pPr algn="ctr">
                        <a:lnSpc>
                          <a:spcPct val="107000"/>
                        </a:lnSpc>
                        <a:spcAft>
                          <a:spcPts val="0"/>
                        </a:spcAft>
                      </a:pPr>
                      <a:r>
                        <a:rPr lang="es-CL" sz="1600" dirty="0">
                          <a:effectLst/>
                        </a:rPr>
                        <a:t>CATEGORIA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1600" dirty="0">
                          <a:effectLst/>
                        </a:rPr>
                        <a:t>% TOPE DE FINANCIAMIENTO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329683">
                <a:tc>
                  <a:txBody>
                    <a:bodyPr/>
                    <a:lstStyle/>
                    <a:p>
                      <a:pPr algn="ctr">
                        <a:lnSpc>
                          <a:spcPct val="107000"/>
                        </a:lnSpc>
                        <a:spcAft>
                          <a:spcPts val="0"/>
                        </a:spcAft>
                      </a:pPr>
                      <a:r>
                        <a:rPr lang="es-CL" sz="1600" b="0" dirty="0" smtClean="0">
                          <a:effectLst/>
                        </a:rPr>
                        <a:t>GASTOS</a:t>
                      </a:r>
                      <a:r>
                        <a:rPr lang="es-CL" sz="1600" b="0" baseline="0" dirty="0" smtClean="0">
                          <a:effectLst/>
                        </a:rPr>
                        <a:t> DE OPERACIONES</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Máx. 99</a:t>
                      </a:r>
                      <a:r>
                        <a:rPr lang="es-CL" sz="2000" b="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bl>
          </a:graphicData>
        </a:graphic>
      </p:graphicFrame>
    </p:spTree>
    <p:extLst>
      <p:ext uri="{BB962C8B-B14F-4D97-AF65-F5344CB8AC3E}">
        <p14:creationId xmlns:p14="http://schemas.microsoft.com/office/powerpoint/2010/main" val="2800061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1560" y="1484784"/>
            <a:ext cx="8208912" cy="4801314"/>
          </a:xfrm>
          <a:prstGeom prst="rect">
            <a:avLst/>
          </a:prstGeom>
          <a:solidFill>
            <a:schemeClr val="bg2"/>
          </a:solidFill>
          <a:effectLst>
            <a:innerShdw blurRad="63500" dist="50800" dir="2700000">
              <a:prstClr val="black">
                <a:alpha val="50000"/>
              </a:prstClr>
            </a:innerShdw>
          </a:effectLst>
        </p:spPr>
        <p:txBody>
          <a:bodyPr wrap="square">
            <a:spAutoFit/>
          </a:bodyPr>
          <a:lstStyle/>
          <a:p>
            <a:pPr algn="just">
              <a:spcAft>
                <a:spcPts val="0"/>
              </a:spcAft>
            </a:pPr>
            <a:r>
              <a:rPr lang="es-ES" dirty="0">
                <a:ea typeface="Times New Roman" panose="02020603050405020304" pitchFamily="18" charset="0"/>
              </a:rPr>
              <a:t>Se entiende por equipos deportivos (equipamiento) a los bienes corporales muebles que tienen por exclusiva finalidad ser empleados en la práctica deportiva y las competencias, cuya vida útil es mayor a un (1) año, y que son susceptibles de ser trasladados de un lugar a otro sin alterar ni su forma ni su esencia (tales como máquinas o herramientas necesarias para realizar los deportes), así mismo vestuario para la práctica deportiva, como por ejemplo shorts, camisetas, petos, buzos,  equipos, etc., siempre y cuando finalizada la actividad formen parte del inventario de la institución. Dichos bienes deberán ser detallados en el Anexo Nº 5, “Bienes durables”.</a:t>
            </a:r>
            <a:endParaRPr lang="es-CL" sz="2800" dirty="0">
              <a:ea typeface="Times New Roman" panose="02020603050405020304" pitchFamily="18" charset="0"/>
            </a:endParaRPr>
          </a:p>
          <a:p>
            <a:pPr algn="just">
              <a:spcAft>
                <a:spcPts val="0"/>
              </a:spcAft>
            </a:pPr>
            <a:r>
              <a:rPr lang="es-ES" dirty="0">
                <a:ea typeface="Times New Roman" panose="02020603050405020304" pitchFamily="18" charset="0"/>
              </a:rPr>
              <a:t> </a:t>
            </a:r>
            <a:endParaRPr lang="es-CL" sz="2800" dirty="0">
              <a:ea typeface="Times New Roman" panose="02020603050405020304" pitchFamily="18" charset="0"/>
            </a:endParaRPr>
          </a:p>
          <a:p>
            <a:pPr algn="just"/>
            <a:r>
              <a:rPr lang="es-ES" dirty="0">
                <a:ea typeface="Times New Roman" panose="02020603050405020304" pitchFamily="18" charset="0"/>
                <a:cs typeface="Times New Roman" panose="02020603050405020304" pitchFamily="18" charset="0"/>
              </a:rPr>
              <a:t>Para el caso de los proyectos que benefician a personas en situación de discapacidad, se entenderá que forman parte de la definición de equipos deportivos a todos aquellos bienes corporales muebles que se utilizan, exclusivamente, en los deportes adaptados y que se acondicionan como ayuda técnica para facilitar la práctica y funcionalidad de los deportistas en situación de discapacidad. Por ejemplo: sillas de ruedas deportivas, prótesis deportivas y cualquier otro aditamento necesario para la práctica de un deporte adaptado.</a:t>
            </a:r>
            <a:endParaRPr lang="es-CL" dirty="0"/>
          </a:p>
        </p:txBody>
      </p:sp>
      <p:graphicFrame>
        <p:nvGraphicFramePr>
          <p:cNvPr id="5" name="Tabla 4"/>
          <p:cNvGraphicFramePr>
            <a:graphicFrameLocks noGrp="1"/>
          </p:cNvGraphicFramePr>
          <p:nvPr>
            <p:extLst>
              <p:ext uri="{D42A27DB-BD31-4B8C-83A1-F6EECF244321}">
                <p14:modId xmlns:p14="http://schemas.microsoft.com/office/powerpoint/2010/main" val="3696014932"/>
              </p:ext>
            </p:extLst>
          </p:nvPr>
        </p:nvGraphicFramePr>
        <p:xfrm>
          <a:off x="611560" y="476672"/>
          <a:ext cx="8208912" cy="689723"/>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4224734"/>
                <a:gridCol w="3984178"/>
              </a:tblGrid>
              <a:tr h="360040">
                <a:tc>
                  <a:txBody>
                    <a:bodyPr/>
                    <a:lstStyle/>
                    <a:p>
                      <a:pPr algn="ctr">
                        <a:lnSpc>
                          <a:spcPct val="107000"/>
                        </a:lnSpc>
                        <a:spcAft>
                          <a:spcPts val="0"/>
                        </a:spcAft>
                      </a:pPr>
                      <a:r>
                        <a:rPr lang="es-CL" sz="1600" dirty="0">
                          <a:effectLst/>
                        </a:rPr>
                        <a:t>CATEGORIA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1600" dirty="0">
                          <a:effectLst/>
                        </a:rPr>
                        <a:t>% TOPE DE FINANCIAMIENTO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329683">
                <a:tc>
                  <a:txBody>
                    <a:bodyPr/>
                    <a:lstStyle/>
                    <a:p>
                      <a:pPr algn="ctr">
                        <a:lnSpc>
                          <a:spcPct val="107000"/>
                        </a:lnSpc>
                        <a:spcAft>
                          <a:spcPts val="0"/>
                        </a:spcAft>
                      </a:pPr>
                      <a:r>
                        <a:rPr lang="es-CL" sz="1600" b="0" dirty="0" smtClean="0">
                          <a:effectLst/>
                        </a:rPr>
                        <a:t>GASTOS</a:t>
                      </a:r>
                      <a:r>
                        <a:rPr lang="es-CL" sz="1600" b="0" baseline="0" dirty="0" smtClean="0">
                          <a:effectLst/>
                        </a:rPr>
                        <a:t> DE INVERSIÓN</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Máx. 20</a:t>
                      </a:r>
                      <a:r>
                        <a:rPr lang="es-CL" sz="2000" b="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bl>
          </a:graphicData>
        </a:graphic>
      </p:graphicFrame>
    </p:spTree>
    <p:extLst>
      <p:ext uri="{BB962C8B-B14F-4D97-AF65-F5344CB8AC3E}">
        <p14:creationId xmlns:p14="http://schemas.microsoft.com/office/powerpoint/2010/main" val="536272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026004" y="188640"/>
            <a:ext cx="7560840" cy="584775"/>
          </a:xfrm>
          <a:prstGeom prst="rect">
            <a:avLst/>
          </a:prstGeom>
          <a:noFill/>
        </p:spPr>
        <p:txBody>
          <a:bodyPr wrap="square" rtlCol="0">
            <a:spAutoFit/>
          </a:bodyPr>
          <a:lstStyle/>
          <a:p>
            <a:pPr algn="r"/>
            <a:r>
              <a:rPr lang="es-ES_tradnl" sz="3200" u="sng" dirty="0" smtClean="0">
                <a:ea typeface="+mj-ea"/>
                <a:cs typeface="+mj-cs"/>
              </a:rPr>
              <a:t>Requisitos de Admisibilidad</a:t>
            </a:r>
          </a:p>
        </p:txBody>
      </p:sp>
      <p:graphicFrame>
        <p:nvGraphicFramePr>
          <p:cNvPr id="7" name="Tabla 6"/>
          <p:cNvGraphicFramePr>
            <a:graphicFrameLocks noGrp="1"/>
          </p:cNvGraphicFramePr>
          <p:nvPr>
            <p:extLst>
              <p:ext uri="{D42A27DB-BD31-4B8C-83A1-F6EECF244321}">
                <p14:modId xmlns:p14="http://schemas.microsoft.com/office/powerpoint/2010/main" val="24102935"/>
              </p:ext>
            </p:extLst>
          </p:nvPr>
        </p:nvGraphicFramePr>
        <p:xfrm>
          <a:off x="611560" y="1268760"/>
          <a:ext cx="7848871" cy="517662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7848871"/>
              </a:tblGrid>
              <a:tr h="603613">
                <a:tc>
                  <a:txBody>
                    <a:bodyPr/>
                    <a:lstStyle/>
                    <a:p>
                      <a:pPr>
                        <a:buFontTx/>
                        <a:buNone/>
                      </a:pPr>
                      <a:r>
                        <a:rPr lang="es-ES_tradnl" sz="1600" b="0" baseline="0" dirty="0" smtClean="0">
                          <a:solidFill>
                            <a:schemeClr val="tx1"/>
                          </a:solidFill>
                        </a:rPr>
                        <a:t>1. Carta de Compromiso de Ejecución de la Iniciativa. ANEXO Nº 1</a:t>
                      </a:r>
                      <a:endParaRPr lang="es-ES" sz="1600" b="0" dirty="0">
                        <a:solidFill>
                          <a:schemeClr val="tx1"/>
                        </a:solidFill>
                      </a:endParaRPr>
                    </a:p>
                  </a:txBody>
                  <a:tcPr>
                    <a:solidFill>
                      <a:schemeClr val="bg2"/>
                    </a:solidFill>
                  </a:tcPr>
                </a:tc>
              </a:tr>
              <a:tr h="994185">
                <a:tc>
                  <a:txBody>
                    <a:bodyPr/>
                    <a:lstStyle/>
                    <a:p>
                      <a:pPr>
                        <a:buFontTx/>
                        <a:buNone/>
                      </a:pPr>
                      <a:r>
                        <a:rPr lang="es-ES_tradnl" sz="1600" dirty="0" smtClean="0"/>
                        <a:t>2. Declaración de Aceptación de las Condiciones</a:t>
                      </a:r>
                      <a:r>
                        <a:rPr lang="es-ES_tradnl" sz="1600" baseline="0" dirty="0" smtClean="0"/>
                        <a:t> del Concurso y Declaración que los antecedentes presentados en el proceso de postulación constituyen documentación e información fidedigna. ANEXO Nº 2</a:t>
                      </a:r>
                      <a:endParaRPr lang="es-ES" sz="1600" dirty="0"/>
                    </a:p>
                  </a:txBody>
                  <a:tcPr>
                    <a:solidFill>
                      <a:schemeClr val="bg2"/>
                    </a:solidFill>
                  </a:tcPr>
                </a:tc>
              </a:tr>
              <a:tr h="603613">
                <a:tc>
                  <a:txBody>
                    <a:bodyPr/>
                    <a:lstStyle/>
                    <a:p>
                      <a:pPr>
                        <a:buFontTx/>
                        <a:buNone/>
                      </a:pPr>
                      <a:r>
                        <a:rPr lang="es-ES_tradnl" sz="1600" dirty="0" smtClean="0"/>
                        <a:t>3. Declaración Jurada Simple de Exclusividad. ANEXO Nº 3</a:t>
                      </a:r>
                      <a:endParaRPr lang="es-ES" sz="1600" dirty="0"/>
                    </a:p>
                  </a:txBody>
                  <a:tcPr>
                    <a:solidFill>
                      <a:schemeClr val="bg2"/>
                    </a:solidFill>
                  </a:tcPr>
                </a:tc>
              </a:tr>
              <a:tr h="689209">
                <a:tc>
                  <a:txBody>
                    <a:bodyPr/>
                    <a:lstStyle/>
                    <a:p>
                      <a:pPr>
                        <a:buFontTx/>
                        <a:buNone/>
                      </a:pPr>
                      <a:r>
                        <a:rPr lang="es-ES_tradnl" sz="1600" dirty="0" smtClean="0"/>
                        <a:t>4. Planificación de Actividades,</a:t>
                      </a:r>
                      <a:r>
                        <a:rPr lang="es-ES_tradnl" sz="1600" baseline="0" dirty="0" smtClean="0"/>
                        <a:t> señalando horas/hombre, lugar de ejecución, material, horario, etc. ANEXO Nº 4</a:t>
                      </a:r>
                      <a:endParaRPr lang="es-ES" sz="1600" dirty="0"/>
                    </a:p>
                  </a:txBody>
                  <a:tcPr>
                    <a:solidFill>
                      <a:schemeClr val="bg2"/>
                    </a:solidFill>
                  </a:tcPr>
                </a:tc>
              </a:tr>
              <a:tr h="2122556">
                <a:tc>
                  <a:txBody>
                    <a:bodyPr/>
                    <a:lstStyle/>
                    <a:p>
                      <a:pPr>
                        <a:buFontTx/>
                        <a:buNone/>
                      </a:pPr>
                      <a:r>
                        <a:rPr lang="es-ES_tradnl" sz="1600" dirty="0" smtClean="0"/>
                        <a:t>5. Declaración</a:t>
                      </a:r>
                      <a:r>
                        <a:rPr lang="es-ES_tradnl" sz="1600" baseline="0" dirty="0" smtClean="0"/>
                        <a:t> Jurada Simple, que indique que el personal contratado a honorarios para la ejecución de la iniciativa, no es funcionario público, indistintamente de su calidad jurídica. ANEXO Nº 5</a:t>
                      </a:r>
                    </a:p>
                    <a:p>
                      <a:pPr>
                        <a:buFontTx/>
                        <a:buNone/>
                      </a:pPr>
                      <a:endParaRPr lang="es-ES_tradnl" sz="1600" baseline="0" dirty="0" smtClean="0"/>
                    </a:p>
                    <a:p>
                      <a:pPr>
                        <a:buFontTx/>
                        <a:buNone/>
                      </a:pPr>
                      <a:r>
                        <a:rPr lang="es-ES_tradnl" sz="1600" dirty="0" smtClean="0"/>
                        <a:t>6.</a:t>
                      </a:r>
                      <a:r>
                        <a:rPr lang="es-ES_tradnl" sz="1600" baseline="0" dirty="0" smtClean="0"/>
                        <a:t> Certificado de Bienes Durables. ANEXO Nº 6</a:t>
                      </a:r>
                    </a:p>
                    <a:p>
                      <a:pPr>
                        <a:buFontTx/>
                        <a:buNone/>
                      </a:pPr>
                      <a:endParaRPr lang="es-ES_tradnl" sz="16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600" baseline="0" dirty="0" smtClean="0"/>
                        <a:t>7. </a:t>
                      </a:r>
                      <a:r>
                        <a:rPr lang="es-ES" sz="1600" kern="1200" baseline="0" dirty="0" smtClean="0">
                          <a:solidFill>
                            <a:schemeClr val="dk1"/>
                          </a:solidFill>
                          <a:latin typeface="+mn-lt"/>
                          <a:ea typeface="+mn-ea"/>
                          <a:cs typeface="+mn-cs"/>
                        </a:rPr>
                        <a:t>Certificado </a:t>
                      </a:r>
                      <a:r>
                        <a:rPr lang="es-ES" sz="1600" kern="1200" baseline="0" dirty="0" err="1" smtClean="0">
                          <a:solidFill>
                            <a:schemeClr val="dk1"/>
                          </a:solidFill>
                          <a:latin typeface="+mn-lt"/>
                          <a:ea typeface="+mn-ea"/>
                          <a:cs typeface="+mn-cs"/>
                        </a:rPr>
                        <a:t>Expertis</a:t>
                      </a:r>
                      <a:r>
                        <a:rPr lang="es-ES" sz="1600" kern="1200" baseline="0" dirty="0" smtClean="0">
                          <a:solidFill>
                            <a:schemeClr val="dk1"/>
                          </a:solidFill>
                          <a:latin typeface="+mn-lt"/>
                          <a:ea typeface="+mn-ea"/>
                          <a:cs typeface="+mn-cs"/>
                        </a:rPr>
                        <a:t> y/o  Título Profesional desarrollada por el personal a honorarios (en la eventualidad que la iniciativa considere gasto en honorarios)</a:t>
                      </a:r>
                    </a:p>
                    <a:p>
                      <a:pPr>
                        <a:buFontTx/>
                        <a:buNone/>
                      </a:pPr>
                      <a:endParaRPr lang="es-ES" sz="1600" dirty="0"/>
                    </a:p>
                  </a:txBody>
                  <a:tcPr>
                    <a:solidFill>
                      <a:schemeClr val="bg2"/>
                    </a:solidFill>
                  </a:tcPr>
                </a:tc>
              </a:tr>
            </a:tbl>
          </a:graphicData>
        </a:graphic>
      </p:graphicFrame>
      <p:sp>
        <p:nvSpPr>
          <p:cNvPr id="2" name="Rectángulo 1"/>
          <p:cNvSpPr/>
          <p:nvPr/>
        </p:nvSpPr>
        <p:spPr>
          <a:xfrm>
            <a:off x="500495" y="785759"/>
            <a:ext cx="4338880" cy="369332"/>
          </a:xfrm>
          <a:prstGeom prst="rect">
            <a:avLst/>
          </a:prstGeom>
        </p:spPr>
        <p:txBody>
          <a:bodyPr wrap="none">
            <a:spAutoFit/>
          </a:bodyPr>
          <a:lstStyle/>
          <a:p>
            <a:pPr algn="r"/>
            <a:r>
              <a:rPr lang="es-ES_tradnl" u="sng" dirty="0"/>
              <a:t>Municipalidades y Otras Entidades Públicas  </a:t>
            </a:r>
            <a:endParaRPr lang="es-ES" u="sng" dirty="0"/>
          </a:p>
        </p:txBody>
      </p:sp>
    </p:spTree>
    <p:extLst>
      <p:ext uri="{BB962C8B-B14F-4D97-AF65-F5344CB8AC3E}">
        <p14:creationId xmlns:p14="http://schemas.microsoft.com/office/powerpoint/2010/main" val="899430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64694707"/>
              </p:ext>
            </p:extLst>
          </p:nvPr>
        </p:nvGraphicFramePr>
        <p:xfrm>
          <a:off x="619546" y="954107"/>
          <a:ext cx="7992888" cy="5815185"/>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7992888"/>
              </a:tblGrid>
              <a:tr h="328051">
                <a:tc>
                  <a:txBody>
                    <a:bodyPr/>
                    <a:lstStyle/>
                    <a:p>
                      <a:r>
                        <a:rPr lang="es-ES_tradnl" sz="1200" b="0" kern="1200" dirty="0" smtClean="0">
                          <a:solidFill>
                            <a:schemeClr val="dk1"/>
                          </a:solidFill>
                          <a:latin typeface="+mn-lt"/>
                          <a:ea typeface="+mn-ea"/>
                          <a:cs typeface="+mn-cs"/>
                        </a:rPr>
                        <a:t>1. Fotocopia</a:t>
                      </a:r>
                      <a:r>
                        <a:rPr lang="es-ES_tradnl" sz="1200" b="0" kern="1200" baseline="0" dirty="0" smtClean="0">
                          <a:solidFill>
                            <a:schemeClr val="dk1"/>
                          </a:solidFill>
                          <a:latin typeface="+mn-lt"/>
                          <a:ea typeface="+mn-ea"/>
                          <a:cs typeface="+mn-cs"/>
                        </a:rPr>
                        <a:t> Rut de la Institución Postulante.</a:t>
                      </a:r>
                      <a:endParaRPr lang="es-ES" sz="1200" b="0" kern="1200" dirty="0">
                        <a:solidFill>
                          <a:schemeClr val="dk1"/>
                        </a:solidFill>
                        <a:latin typeface="+mn-lt"/>
                        <a:ea typeface="+mn-ea"/>
                        <a:cs typeface="+mn-cs"/>
                      </a:endParaRPr>
                    </a:p>
                  </a:txBody>
                  <a:tcPr>
                    <a:solidFill>
                      <a:schemeClr val="bg2"/>
                    </a:solidFill>
                  </a:tcPr>
                </a:tc>
              </a:tr>
              <a:tr h="328051">
                <a:tc>
                  <a:txBody>
                    <a:bodyPr/>
                    <a:lstStyle/>
                    <a:p>
                      <a:r>
                        <a:rPr lang="es-ES_tradnl" sz="1200" kern="1200" dirty="0" smtClean="0">
                          <a:solidFill>
                            <a:schemeClr val="dk1"/>
                          </a:solidFill>
                          <a:latin typeface="+mn-lt"/>
                          <a:ea typeface="+mn-ea"/>
                          <a:cs typeface="+mn-cs"/>
                        </a:rPr>
                        <a:t>2. Fotocopia Cédula de Identidad</a:t>
                      </a:r>
                      <a:r>
                        <a:rPr lang="es-ES_tradnl" sz="1200" kern="1200" baseline="0" dirty="0" smtClean="0">
                          <a:solidFill>
                            <a:schemeClr val="dk1"/>
                          </a:solidFill>
                          <a:latin typeface="+mn-lt"/>
                          <a:ea typeface="+mn-ea"/>
                          <a:cs typeface="+mn-cs"/>
                        </a:rPr>
                        <a:t> del Representante Legal de la Institución postulante.</a:t>
                      </a:r>
                      <a:endParaRPr lang="es-ES" sz="1200" kern="1200" dirty="0">
                        <a:solidFill>
                          <a:schemeClr val="dk1"/>
                        </a:solidFill>
                        <a:latin typeface="+mn-lt"/>
                        <a:ea typeface="+mn-ea"/>
                        <a:cs typeface="+mn-cs"/>
                      </a:endParaRPr>
                    </a:p>
                  </a:txBody>
                  <a:tcPr>
                    <a:solidFill>
                      <a:schemeClr val="bg2"/>
                    </a:solidFill>
                  </a:tcPr>
                </a:tc>
              </a:tr>
              <a:tr h="328051">
                <a:tc>
                  <a:txBody>
                    <a:bodyPr/>
                    <a:lstStyle/>
                    <a:p>
                      <a:r>
                        <a:rPr lang="es-ES_tradnl" sz="1200" b="0" baseline="0" dirty="0" smtClean="0">
                          <a:solidFill>
                            <a:schemeClr val="tx1"/>
                          </a:solidFill>
                        </a:rPr>
                        <a:t>3. Carta de Compromiso de Ejecución de la Iniciativa. ANEXO Nº 1</a:t>
                      </a:r>
                      <a:endParaRPr lang="es-ES" sz="1200" b="0" dirty="0">
                        <a:solidFill>
                          <a:schemeClr val="tx1"/>
                        </a:solidFill>
                      </a:endParaRPr>
                    </a:p>
                  </a:txBody>
                  <a:tcPr>
                    <a:solidFill>
                      <a:schemeClr val="bg2"/>
                    </a:solidFill>
                  </a:tcPr>
                </a:tc>
              </a:tr>
              <a:tr h="528015">
                <a:tc>
                  <a:txBody>
                    <a:bodyPr/>
                    <a:lstStyle/>
                    <a:p>
                      <a:r>
                        <a:rPr lang="es-ES_tradnl" sz="1200" dirty="0" smtClean="0"/>
                        <a:t>4. Declaración de Aceptación de las Condiciones</a:t>
                      </a:r>
                      <a:r>
                        <a:rPr lang="es-ES_tradnl" sz="1200" baseline="0" dirty="0" smtClean="0"/>
                        <a:t> del Concurso y Declaración que los antecedentes presentados en el proceso de postulación constituyen documentación e información fidedigna. ANEXO Nº 2</a:t>
                      </a:r>
                      <a:endParaRPr lang="es-ES" sz="1200" dirty="0"/>
                    </a:p>
                  </a:txBody>
                  <a:tcPr>
                    <a:solidFill>
                      <a:schemeClr val="bg2"/>
                    </a:solidFill>
                  </a:tcPr>
                </a:tc>
              </a:tr>
              <a:tr h="328051">
                <a:tc>
                  <a:txBody>
                    <a:bodyPr/>
                    <a:lstStyle/>
                    <a:p>
                      <a:r>
                        <a:rPr lang="es-ES_tradnl" sz="1200" dirty="0" smtClean="0"/>
                        <a:t>5. Declaración Jurada Simple de Exclusividad. ANEXO Nº 3</a:t>
                      </a:r>
                      <a:endParaRPr lang="es-ES" sz="1200" dirty="0"/>
                    </a:p>
                  </a:txBody>
                  <a:tcPr>
                    <a:solidFill>
                      <a:schemeClr val="bg2"/>
                    </a:solidFill>
                  </a:tcPr>
                </a:tc>
              </a:tr>
              <a:tr h="566633">
                <a:tc>
                  <a:txBody>
                    <a:bodyPr/>
                    <a:lstStyle/>
                    <a:p>
                      <a:r>
                        <a:rPr lang="es-ES_tradnl" sz="1200" dirty="0" smtClean="0"/>
                        <a:t>6. Planificación de Actividades,</a:t>
                      </a:r>
                      <a:r>
                        <a:rPr lang="es-ES_tradnl" sz="1200" baseline="0" dirty="0" smtClean="0"/>
                        <a:t> señalando horas/hombre, lugar de ejecución, material, horario, etc. ANEXO Nº 4</a:t>
                      </a:r>
                      <a:endParaRPr lang="es-ES" sz="1200" dirty="0"/>
                    </a:p>
                  </a:txBody>
                  <a:tcPr>
                    <a:solidFill>
                      <a:schemeClr val="bg2"/>
                    </a:solidFill>
                  </a:tcPr>
                </a:tc>
              </a:tr>
              <a:tr h="566633">
                <a:tc>
                  <a:txBody>
                    <a:bodyPr/>
                    <a:lstStyle/>
                    <a:p>
                      <a:r>
                        <a:rPr lang="es-ES_tradnl" sz="1200" dirty="0" smtClean="0"/>
                        <a:t>7. Declaración</a:t>
                      </a:r>
                      <a:r>
                        <a:rPr lang="es-ES_tradnl" sz="1200" baseline="0" dirty="0" smtClean="0"/>
                        <a:t> Jurada Simple, que indique que el personal contratado a honorarios para la ejecución de la iniciativa, no es funcionario público, indistintamente de su calidad jurídica. ANEXO Nº 5</a:t>
                      </a:r>
                      <a:endParaRPr lang="es-ES" sz="1200" dirty="0"/>
                    </a:p>
                  </a:txBody>
                  <a:tcPr>
                    <a:solidFill>
                      <a:schemeClr val="bg2"/>
                    </a:solidFill>
                  </a:tcPr>
                </a:tc>
              </a:tr>
              <a:tr h="403748">
                <a:tc>
                  <a:txBody>
                    <a:bodyPr/>
                    <a:lstStyle/>
                    <a:p>
                      <a:r>
                        <a:rPr lang="es-ES_tradnl" sz="1200" dirty="0" smtClean="0"/>
                        <a:t>8. Certificado</a:t>
                      </a:r>
                      <a:r>
                        <a:rPr lang="es-ES_tradnl" sz="1200" baseline="0" dirty="0" smtClean="0"/>
                        <a:t> de Vigencia de la Personalidad Jurídica.</a:t>
                      </a:r>
                      <a:endParaRPr lang="es-ES" sz="1200" dirty="0"/>
                    </a:p>
                  </a:txBody>
                  <a:tcPr>
                    <a:solidFill>
                      <a:schemeClr val="bg2"/>
                    </a:solidFill>
                  </a:tcPr>
                </a:tc>
              </a:tr>
              <a:tr h="403748">
                <a:tc>
                  <a:txBody>
                    <a:bodyPr/>
                    <a:lstStyle/>
                    <a:p>
                      <a:r>
                        <a:rPr lang="es-ES_tradnl" sz="1200" dirty="0" smtClean="0"/>
                        <a:t>9. Certificado de Directorio Vigente.</a:t>
                      </a:r>
                      <a:endParaRPr lang="es-ES" sz="1200" dirty="0"/>
                    </a:p>
                  </a:txBody>
                  <a:tcPr>
                    <a:solidFill>
                      <a:schemeClr val="bg2"/>
                    </a:solidFill>
                  </a:tcPr>
                </a:tc>
              </a:tr>
              <a:tr h="403748">
                <a:tc>
                  <a:txBody>
                    <a:bodyPr/>
                    <a:lstStyle/>
                    <a:p>
                      <a:r>
                        <a:rPr lang="es-ES_tradnl" sz="1200" dirty="0" smtClean="0"/>
                        <a:t>10. Certificado</a:t>
                      </a:r>
                      <a:r>
                        <a:rPr lang="es-ES_tradnl" sz="1200" baseline="0" dirty="0" smtClean="0"/>
                        <a:t> de Inscripción en Registro de Receptores de Fondos Públicos.</a:t>
                      </a:r>
                      <a:endParaRPr lang="es-ES" sz="1200" dirty="0"/>
                    </a:p>
                  </a:txBody>
                  <a:tcPr>
                    <a:solidFill>
                      <a:schemeClr val="bg2"/>
                    </a:solidFill>
                  </a:tcPr>
                </a:tc>
              </a:tr>
              <a:tr h="403748">
                <a:tc>
                  <a:txBody>
                    <a:bodyPr/>
                    <a:lstStyle/>
                    <a:p>
                      <a:r>
                        <a:rPr lang="es-ES_tradnl" sz="1200" dirty="0" smtClean="0"/>
                        <a:t>11. Dos cotizaciones por cada adquisición incluida</a:t>
                      </a:r>
                      <a:r>
                        <a:rPr lang="es-ES_tradnl" sz="1200" baseline="0" dirty="0" smtClean="0"/>
                        <a:t> en el Ítem de Inversión.</a:t>
                      </a:r>
                      <a:endParaRPr lang="es-ES" sz="1200" dirty="0"/>
                    </a:p>
                  </a:txBody>
                  <a:tcPr>
                    <a:solidFill>
                      <a:schemeClr val="bg2"/>
                    </a:solidFill>
                  </a:tcPr>
                </a:tc>
              </a:tr>
              <a:tr h="403748">
                <a:tc>
                  <a:txBody>
                    <a:bodyPr/>
                    <a:lstStyle/>
                    <a:p>
                      <a:r>
                        <a:rPr lang="es-ES_tradnl" sz="1200" dirty="0" smtClean="0"/>
                        <a:t>12.</a:t>
                      </a:r>
                      <a:r>
                        <a:rPr lang="es-ES_tradnl" sz="1200" baseline="0" dirty="0" smtClean="0"/>
                        <a:t> Certificado de Bienes Durables. ANEXO Nº 6</a:t>
                      </a:r>
                    </a:p>
                    <a:p>
                      <a:endParaRPr lang="es-ES_tradnl" sz="12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200" baseline="0" dirty="0" smtClean="0"/>
                        <a:t>13. </a:t>
                      </a:r>
                      <a:r>
                        <a:rPr lang="es-ES" sz="1200" kern="1200" baseline="0" dirty="0" smtClean="0">
                          <a:solidFill>
                            <a:schemeClr val="dk1"/>
                          </a:solidFill>
                          <a:latin typeface="+mn-lt"/>
                          <a:ea typeface="+mn-ea"/>
                          <a:cs typeface="+mn-cs"/>
                        </a:rPr>
                        <a:t>Certificado </a:t>
                      </a:r>
                      <a:r>
                        <a:rPr lang="es-ES" sz="1200" kern="1200" baseline="0" dirty="0" err="1" smtClean="0">
                          <a:solidFill>
                            <a:schemeClr val="dk1"/>
                          </a:solidFill>
                          <a:latin typeface="+mn-lt"/>
                          <a:ea typeface="+mn-ea"/>
                          <a:cs typeface="+mn-cs"/>
                        </a:rPr>
                        <a:t>Expertis</a:t>
                      </a:r>
                      <a:r>
                        <a:rPr lang="es-ES" sz="1200" kern="1200" baseline="0" dirty="0" smtClean="0">
                          <a:solidFill>
                            <a:schemeClr val="dk1"/>
                          </a:solidFill>
                          <a:latin typeface="+mn-lt"/>
                          <a:ea typeface="+mn-ea"/>
                          <a:cs typeface="+mn-cs"/>
                        </a:rPr>
                        <a:t> y/o  Título Profesional desarrollada por el personal a honorarios (en la eventualidad que la iniciativa considere gasto en honorarios)</a:t>
                      </a:r>
                      <a:endParaRPr lang="es-ES" sz="1200" kern="1200" baseline="0" dirty="0">
                        <a:solidFill>
                          <a:schemeClr val="dk1"/>
                        </a:solidFill>
                        <a:latin typeface="+mn-lt"/>
                        <a:ea typeface="+mn-ea"/>
                        <a:cs typeface="+mn-cs"/>
                      </a:endParaRPr>
                    </a:p>
                  </a:txBody>
                  <a:tcPr>
                    <a:solidFill>
                      <a:schemeClr val="bg2"/>
                    </a:solidFill>
                  </a:tcPr>
                </a:tc>
              </a:tr>
              <a:tr h="4037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14. Responsable del Proyecto ANEXO Nº 7</a:t>
                      </a:r>
                      <a:endParaRPr lang="es-ES" sz="1200" kern="1200" baseline="0" dirty="0">
                        <a:solidFill>
                          <a:schemeClr val="dk1"/>
                        </a:solidFill>
                        <a:latin typeface="+mn-lt"/>
                        <a:ea typeface="+mn-ea"/>
                        <a:cs typeface="+mn-cs"/>
                      </a:endParaRPr>
                    </a:p>
                  </a:txBody>
                  <a:tcPr>
                    <a:solidFill>
                      <a:schemeClr val="bg2"/>
                    </a:solidFill>
                  </a:tcPr>
                </a:tc>
              </a:tr>
            </a:tbl>
          </a:graphicData>
        </a:graphic>
      </p:graphicFrame>
      <p:sp>
        <p:nvSpPr>
          <p:cNvPr id="4" name="CuadroTexto 3"/>
          <p:cNvSpPr txBox="1"/>
          <p:nvPr/>
        </p:nvSpPr>
        <p:spPr>
          <a:xfrm>
            <a:off x="1115616" y="0"/>
            <a:ext cx="7560840" cy="584775"/>
          </a:xfrm>
          <a:prstGeom prst="rect">
            <a:avLst/>
          </a:prstGeom>
          <a:noFill/>
        </p:spPr>
        <p:txBody>
          <a:bodyPr wrap="square" rtlCol="0">
            <a:spAutoFit/>
          </a:bodyPr>
          <a:lstStyle/>
          <a:p>
            <a:pPr algn="r"/>
            <a:r>
              <a:rPr lang="es-ES_tradnl" sz="3200" u="sng" dirty="0" smtClean="0">
                <a:ea typeface="+mj-ea"/>
                <a:cs typeface="+mj-cs"/>
              </a:rPr>
              <a:t>Requisitos de Admisibilidad</a:t>
            </a:r>
            <a:endParaRPr lang="es-ES" u="sng" dirty="0">
              <a:ea typeface="+mj-ea"/>
              <a:cs typeface="+mj-cs"/>
            </a:endParaRPr>
          </a:p>
        </p:txBody>
      </p:sp>
      <p:sp>
        <p:nvSpPr>
          <p:cNvPr id="3" name="Rectángulo 2"/>
          <p:cNvSpPr/>
          <p:nvPr/>
        </p:nvSpPr>
        <p:spPr>
          <a:xfrm>
            <a:off x="683568" y="584775"/>
            <a:ext cx="3932422" cy="369332"/>
          </a:xfrm>
          <a:prstGeom prst="rect">
            <a:avLst/>
          </a:prstGeom>
        </p:spPr>
        <p:txBody>
          <a:bodyPr wrap="none">
            <a:spAutoFit/>
          </a:bodyPr>
          <a:lstStyle/>
          <a:p>
            <a:pPr algn="r"/>
            <a:r>
              <a:rPr lang="es-ES_tradnl" u="sng" dirty="0"/>
              <a:t>Instituciones Privadas sin Fines de Lucro</a:t>
            </a:r>
            <a:endParaRPr lang="es-ES" u="sng" dirty="0"/>
          </a:p>
        </p:txBody>
      </p:sp>
    </p:spTree>
    <p:extLst>
      <p:ext uri="{BB962C8B-B14F-4D97-AF65-F5344CB8AC3E}">
        <p14:creationId xmlns:p14="http://schemas.microsoft.com/office/powerpoint/2010/main" val="3254009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5895</TotalTime>
  <Words>2811</Words>
  <Application>Microsoft Office PowerPoint</Application>
  <PresentationFormat>Presentación en pantalla (4:3)</PresentationFormat>
  <Paragraphs>324</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Arial Narrow</vt:lpstr>
      <vt:lpstr>Calibri</vt:lpstr>
      <vt:lpstr>Calibri Light</vt:lpstr>
      <vt:lpstr>Times New Roman</vt:lpstr>
      <vt:lpstr>Verdana</vt:lpstr>
      <vt:lpstr>Office Theme</vt:lpstr>
      <vt:lpstr>FONDO CARÁCTER DEPORTE 6% FNDR 2017 División de Desarrollo Regional </vt:lpstr>
      <vt:lpstr>Tipos de Iniciativas Financiables</vt:lpstr>
      <vt:lpstr>Presentación de PowerPoint</vt:lpstr>
      <vt:lpstr>Topes de Financiamiento por  Categoría de Gastos</vt:lpstr>
      <vt:lpstr>Presentación de PowerPoint</vt:lpstr>
      <vt:lpstr>Presentación de PowerPoint</vt:lpstr>
      <vt:lpstr>Presentación de PowerPoint</vt:lpstr>
      <vt:lpstr>Presentación de PowerPoint</vt:lpstr>
      <vt:lpstr>Presentación de PowerPoint</vt:lpstr>
      <vt:lpstr>Algunas Restricciones  de Financiamiento</vt:lpstr>
      <vt:lpstr>Algunas Restricciones  de Financiamiento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oyarzun</dc:creator>
  <cp:lastModifiedBy>andrea saavedra</cp:lastModifiedBy>
  <cp:revision>337</cp:revision>
  <cp:lastPrinted>2016-04-25T16:12:14Z</cp:lastPrinted>
  <dcterms:created xsi:type="dcterms:W3CDTF">2013-08-16T13:40:40Z</dcterms:created>
  <dcterms:modified xsi:type="dcterms:W3CDTF">2017-01-23T20:49:06Z</dcterms:modified>
</cp:coreProperties>
</file>